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6" r:id="rId3"/>
  </p:sldMasterIdLst>
  <p:notesMasterIdLst>
    <p:notesMasterId r:id="rId114"/>
  </p:notesMasterIdLst>
  <p:sldIdLst>
    <p:sldId id="256" r:id="rId4"/>
    <p:sldId id="258" r:id="rId5"/>
    <p:sldId id="259" r:id="rId6"/>
    <p:sldId id="424" r:id="rId7"/>
    <p:sldId id="425" r:id="rId8"/>
    <p:sldId id="260" r:id="rId9"/>
    <p:sldId id="261" r:id="rId10"/>
    <p:sldId id="262" r:id="rId11"/>
    <p:sldId id="263" r:id="rId12"/>
    <p:sldId id="264" r:id="rId13"/>
    <p:sldId id="266" r:id="rId14"/>
    <p:sldId id="267" r:id="rId15"/>
    <p:sldId id="268" r:id="rId16"/>
    <p:sldId id="269" r:id="rId17"/>
    <p:sldId id="270" r:id="rId18"/>
    <p:sldId id="271" r:id="rId19"/>
    <p:sldId id="309" r:id="rId20"/>
    <p:sldId id="272" r:id="rId21"/>
    <p:sldId id="275" r:id="rId22"/>
    <p:sldId id="276" r:id="rId23"/>
    <p:sldId id="346" r:id="rId24"/>
    <p:sldId id="280" r:id="rId25"/>
    <p:sldId id="281" r:id="rId26"/>
    <p:sldId id="282" r:id="rId27"/>
    <p:sldId id="283" r:id="rId28"/>
    <p:sldId id="284" r:id="rId29"/>
    <p:sldId id="285" r:id="rId30"/>
    <p:sldId id="310" r:id="rId31"/>
    <p:sldId id="287" r:id="rId32"/>
    <p:sldId id="288" r:id="rId33"/>
    <p:sldId id="289" r:id="rId34"/>
    <p:sldId id="290" r:id="rId35"/>
    <p:sldId id="291" r:id="rId36"/>
    <p:sldId id="292" r:id="rId37"/>
    <p:sldId id="293" r:id="rId38"/>
    <p:sldId id="294" r:id="rId39"/>
    <p:sldId id="295" r:id="rId40"/>
    <p:sldId id="296" r:id="rId41"/>
    <p:sldId id="297" r:id="rId42"/>
    <p:sldId id="302" r:id="rId43"/>
    <p:sldId id="298" r:id="rId44"/>
    <p:sldId id="299" r:id="rId45"/>
    <p:sldId id="300" r:id="rId46"/>
    <p:sldId id="301" r:id="rId47"/>
    <p:sldId id="303" r:id="rId48"/>
    <p:sldId id="305" r:id="rId49"/>
    <p:sldId id="304" r:id="rId50"/>
    <p:sldId id="306" r:id="rId51"/>
    <p:sldId id="307" r:id="rId52"/>
    <p:sldId id="308" r:id="rId53"/>
    <p:sldId id="311" r:id="rId54"/>
    <p:sldId id="312" r:id="rId55"/>
    <p:sldId id="313" r:id="rId56"/>
    <p:sldId id="314" r:id="rId57"/>
    <p:sldId id="315" r:id="rId58"/>
    <p:sldId id="333" r:id="rId59"/>
    <p:sldId id="334" r:id="rId60"/>
    <p:sldId id="335" r:id="rId61"/>
    <p:sldId id="336" r:id="rId62"/>
    <p:sldId id="317" r:id="rId63"/>
    <p:sldId id="321" r:id="rId64"/>
    <p:sldId id="318" r:id="rId65"/>
    <p:sldId id="316" r:id="rId66"/>
    <p:sldId id="320" r:id="rId67"/>
    <p:sldId id="319" r:id="rId68"/>
    <p:sldId id="322" r:id="rId69"/>
    <p:sldId id="323" r:id="rId70"/>
    <p:sldId id="324" r:id="rId71"/>
    <p:sldId id="337" r:id="rId72"/>
    <p:sldId id="338" r:id="rId73"/>
    <p:sldId id="339" r:id="rId74"/>
    <p:sldId id="341" r:id="rId75"/>
    <p:sldId id="340" r:id="rId76"/>
    <p:sldId id="325" r:id="rId77"/>
    <p:sldId id="326" r:id="rId78"/>
    <p:sldId id="327" r:id="rId79"/>
    <p:sldId id="328" r:id="rId80"/>
    <p:sldId id="329" r:id="rId81"/>
    <p:sldId id="330" r:id="rId82"/>
    <p:sldId id="342" r:id="rId83"/>
    <p:sldId id="343" r:id="rId84"/>
    <p:sldId id="344" r:id="rId85"/>
    <p:sldId id="332" r:id="rId86"/>
    <p:sldId id="345" r:id="rId87"/>
    <p:sldId id="421" r:id="rId88"/>
    <p:sldId id="347" r:id="rId89"/>
    <p:sldId id="349" r:id="rId90"/>
    <p:sldId id="422" r:id="rId91"/>
    <p:sldId id="423" r:id="rId92"/>
    <p:sldId id="419" r:id="rId93"/>
    <p:sldId id="420"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48" r:id="rId1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192E"/>
    <a:srgbClr val="A62E19"/>
    <a:srgbClr val="76552E"/>
    <a:srgbClr val="3E3E3E"/>
    <a:srgbClr val="000000"/>
    <a:srgbClr val="323232"/>
    <a:srgbClr val="B2B2B2"/>
    <a:srgbClr val="5F0000"/>
    <a:srgbClr val="740000"/>
    <a:srgbClr val="7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5" autoAdjust="0"/>
    <p:restoredTop sz="70200"/>
  </p:normalViewPr>
  <p:slideViewPr>
    <p:cSldViewPr snapToObjects="1">
      <p:cViewPr>
        <p:scale>
          <a:sx n="91" d="100"/>
          <a:sy n="91" d="100"/>
        </p:scale>
        <p:origin x="3760" y="102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slide" Target="slides/slide105.xml"/><Relationship Id="rId109" Type="http://schemas.openxmlformats.org/officeDocument/2006/relationships/slide" Target="slides/slide10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slide" Target="slides/slide107.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notesMaster" Target="notesMasters/notes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7D85D-1A6A-9B4D-9B1B-8CB15C1060EF}" type="datetimeFigureOut">
              <a:rPr lang="en-US" smtClean="0"/>
              <a:t>5/16/17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94FBE-24F7-5A45-A951-26455279A40E}" type="slidenum">
              <a:rPr lang="en-US" smtClean="0"/>
              <a:t>‹#›</a:t>
            </a:fld>
            <a:endParaRPr lang="en-US"/>
          </a:p>
        </p:txBody>
      </p:sp>
    </p:spTree>
    <p:extLst>
      <p:ext uri="{BB962C8B-B14F-4D97-AF65-F5344CB8AC3E}">
        <p14:creationId xmlns:p14="http://schemas.microsoft.com/office/powerpoint/2010/main" val="1067140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a:t>
            </a:fld>
            <a:endParaRPr lang="en-US"/>
          </a:p>
        </p:txBody>
      </p:sp>
    </p:spTree>
    <p:extLst>
      <p:ext uri="{BB962C8B-B14F-4D97-AF65-F5344CB8AC3E}">
        <p14:creationId xmlns:p14="http://schemas.microsoft.com/office/powerpoint/2010/main" val="1925817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we use the average so often that we use other symbols to indicate that we want the average (or mean) of a set.  One other symbol that is used is the bar.  If we wanted the mean for the entire population of values, we could use a capital letter with a bar over it:$$\bar{X} = \</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p>
          <a:p>
            <a:endParaRPr lang="en-US" dirty="0" smtClean="0"/>
          </a:p>
          <a:p>
            <a:r>
              <a:rPr lang="en-US" dirty="0" smtClean="0"/>
              <a:t>Another way to indicate that you want the mean of an entire population is to use the </a:t>
            </a:r>
            <a:r>
              <a:rPr lang="en-US" dirty="0" err="1" smtClean="0"/>
              <a:t>greek</a:t>
            </a:r>
            <a:r>
              <a:rPr lang="en-US" dirty="0" smtClean="0"/>
              <a:t> letter mu:$$\mu = \</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10</a:t>
            </a:fld>
            <a:endParaRPr lang="en-US"/>
          </a:p>
        </p:txBody>
      </p:sp>
    </p:spTree>
    <p:extLst>
      <p:ext uri="{BB962C8B-B14F-4D97-AF65-F5344CB8AC3E}">
        <p14:creationId xmlns:p14="http://schemas.microsoft.com/office/powerpoint/2010/main" val="1586841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use of $\sum$ for addition, we can use a large pi symbol to indicate that we want to get the product (multiply) of a series:$$\prod_{</a:t>
            </a:r>
            <a:r>
              <a:rPr lang="en-US" dirty="0" err="1" smtClean="0"/>
              <a:t>i</a:t>
            </a:r>
            <a:r>
              <a:rPr lang="en-US" dirty="0" smtClean="0"/>
              <a:t>=1}^{N} x_{</a:t>
            </a:r>
            <a:r>
              <a:rPr lang="en-US" dirty="0" err="1" smtClean="0"/>
              <a:t>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11</a:t>
            </a:fld>
            <a:endParaRPr lang="en-US"/>
          </a:p>
        </p:txBody>
      </p:sp>
    </p:spTree>
    <p:extLst>
      <p:ext uri="{BB962C8B-B14F-4D97-AF65-F5344CB8AC3E}">
        <p14:creationId xmlns:p14="http://schemas.microsoft.com/office/powerpoint/2010/main" val="961723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values in a dataset were to be examined individually, it may be hard to get a feeling for the set as a whole.  So rather than looking at each member alone, we can contextualize the group of data by taking the values together and describing the set.  Measures we often use to describe a set of data include a description of how the distribution of values tend to center using the mean, median, and the mode, and how the distribution tends to spread out using the range, the variance, and the standard deviation.  Where in the set the values tend to group and how peaked or flat the group(s) is or are can be described by skew and kurtosis.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12</a:t>
            </a:fld>
            <a:endParaRPr lang="en-US"/>
          </a:p>
        </p:txBody>
      </p:sp>
    </p:spTree>
    <p:extLst>
      <p:ext uri="{BB962C8B-B14F-4D97-AF65-F5344CB8AC3E}">
        <p14:creationId xmlns:p14="http://schemas.microsoft.com/office/powerpoint/2010/main" val="334273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Measures of central tendency include the mean, median, and mode.  The mean, or expected score, is equal to the sum of the individual scores divided by the number of scores.  As seen earlier, the equation for the mean of a population set is:$$\</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13</a:t>
            </a:fld>
            <a:endParaRPr lang="en-US"/>
          </a:p>
        </p:txBody>
      </p:sp>
    </p:spTree>
    <p:extLst>
      <p:ext uri="{BB962C8B-B14F-4D97-AF65-F5344CB8AC3E}">
        <p14:creationId xmlns:p14="http://schemas.microsoft.com/office/powerpoint/2010/main" val="292616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mean, however, is very affected by extreme (or outlier) scores.  For example, if you have 10 people in your unit, but one of them won a lottery and receives an annual payout of $5,000,000, and you calculated the mean of annual income for members of your unit, you would get something like:$$\</a:t>
            </a:r>
            <a:r>
              <a:rPr lang="en-US" dirty="0" err="1" smtClean="0"/>
              <a:t>frac</a:t>
            </a:r>
            <a:r>
              <a:rPr lang="en-US" dirty="0" smtClean="0"/>
              <a:t>{25000 + 27000 + 27000 + 30000 + 31500 + 31500 + 47000 + 32500 + 32500 + 5000000}{10} = 528600$$</a:t>
            </a:r>
          </a:p>
          <a:p>
            <a:endParaRPr lang="en-US" dirty="0" smtClean="0"/>
          </a:p>
          <a:p>
            <a:r>
              <a:rPr lang="en-US" dirty="0" smtClean="0"/>
              <a:t>So while the average salary for the unit is $528,600, that certainly doesn't do a good job describing the distribution of salaries.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14</a:t>
            </a:fld>
            <a:endParaRPr lang="en-US"/>
          </a:p>
        </p:txBody>
      </p:sp>
    </p:spTree>
    <p:extLst>
      <p:ext uri="{BB962C8B-B14F-4D97-AF65-F5344CB8AC3E}">
        <p14:creationId xmlns:p14="http://schemas.microsoft.com/office/powerpoint/2010/main" val="20370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better measure of central tendency for a distribution that is skewed by some extreme values might be the median, or the middle ranked score.  The median divides the distribution into two parts with an equal number of events above and below it.  In the example of unit salary, we can rank order the salaries, and take either the middle value (if we have an odd number of events) or calculate the average of the two middle values (for an even number of events):$$25000 + 27000 + 27000 + 30000 + 31500 + 31500  + 32500 + 32500 + 47000 + 5000000$$In the salary case, that would be:$$\</a:t>
            </a:r>
            <a:r>
              <a:rPr lang="en-US" dirty="0" err="1" smtClean="0"/>
              <a:t>frac</a:t>
            </a:r>
            <a:r>
              <a:rPr lang="en-US" dirty="0" smtClean="0"/>
              <a:t>{31500 + 31500}{2} = 31500$$</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15</a:t>
            </a:fld>
            <a:endParaRPr lang="en-US"/>
          </a:p>
        </p:txBody>
      </p:sp>
    </p:spTree>
    <p:extLst>
      <p:ext uri="{BB962C8B-B14F-4D97-AF65-F5344CB8AC3E}">
        <p14:creationId xmlns:p14="http://schemas.microsoft.com/office/powerpoint/2010/main" val="1929342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identifying the measures of central tendency, it's also often important to understand how the data are spread out.  The most basic measurement of variability is the range.  The range is simply the difference between the maximum value and the minimum value in a set:$$Range = maximum - </a:t>
            </a:r>
            <a:r>
              <a:rPr lang="en-US" dirty="0" err="1" smtClean="0"/>
              <a:t>minumum</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18</a:t>
            </a:fld>
            <a:endParaRPr lang="en-US"/>
          </a:p>
        </p:txBody>
      </p:sp>
    </p:spTree>
    <p:extLst>
      <p:ext uri="{BB962C8B-B14F-4D97-AF65-F5344CB8AC3E}">
        <p14:creationId xmlns:p14="http://schemas.microsoft.com/office/powerpoint/2010/main" val="993870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 range provides the overall spread of the data, we are also often interested in how the data spreads from the mean as a measure of central tendency.  This will let us know whether most values center around the mean or whether the values are really spread out and is important as it allows us to make several inferences about the nature of the data.  The two other measures of variability we are interested in are the *variance* and the *standard deviation*.</a:t>
            </a:r>
          </a:p>
          <a:p>
            <a:endParaRPr lang="en-US" dirty="0" smtClean="0"/>
          </a:p>
          <a:p>
            <a:r>
              <a:rPr lang="en-US" dirty="0" smtClean="0"/>
              <a:t>The variance of a set of data is defined as the average of the sum of the squared deviations, which while sounding like a mouthful, is really just a matter of taking the difference between each score and the mean (which will give both positive and negative numbers that would sum to 0) and squaring that value (which gets rid of the negative values since a negative times a negative is a positive), adding all those values up (which due to squaring now don't sum to 0) and dividing by the total number of scores you have (if it's a population, otherwise if it's a sample, by one less than the total number you have).  We denote the population variance with the </a:t>
            </a:r>
            <a:r>
              <a:rPr lang="en-US" dirty="0" err="1" smtClean="0"/>
              <a:t>greek</a:t>
            </a:r>
            <a:r>
              <a:rPr lang="en-US" dirty="0" smtClean="0"/>
              <a:t> letter sigma squared (dividing by N) and the sample variance with a lowercase s squared (dividing by n-1):Population: $\sigma^2 =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\mu)^2} {N}$Sample: $s^2 =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\bar{x})^2} {n-1}$</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19</a:t>
            </a:fld>
            <a:endParaRPr lang="en-US"/>
          </a:p>
        </p:txBody>
      </p:sp>
    </p:spTree>
    <p:extLst>
      <p:ext uri="{BB962C8B-B14F-4D97-AF65-F5344CB8AC3E}">
        <p14:creationId xmlns:p14="http://schemas.microsoft.com/office/powerpoint/2010/main" val="1520713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variance is that since we have squared the differences, the units of the measurement are also squared, which doesn't always make sense.  So we can take the square root of the variance to get the *standard deviation*:Population: $\sigma = \</a:t>
            </a:r>
            <a:r>
              <a:rPr lang="en-US" dirty="0" err="1" smtClean="0"/>
              <a:t>sqrt</a:t>
            </a:r>
            <a:r>
              <a:rPr lang="en-US" dirty="0" smtClean="0"/>
              <a:t>{\</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\mu)^2} {N}}$Sample: $s = \</a:t>
            </a:r>
            <a:r>
              <a:rPr lang="en-US" dirty="0" err="1" smtClean="0"/>
              <a:t>sqrt</a:t>
            </a:r>
            <a:r>
              <a:rPr lang="en-US" dirty="0" smtClean="0"/>
              <a:t>{\</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\bar{x})^2} {n-1}}$</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20</a:t>
            </a:fld>
            <a:endParaRPr lang="en-US"/>
          </a:p>
        </p:txBody>
      </p:sp>
    </p:spTree>
    <p:extLst>
      <p:ext uri="{BB962C8B-B14F-4D97-AF65-F5344CB8AC3E}">
        <p14:creationId xmlns:p14="http://schemas.microsoft.com/office/powerpoint/2010/main" val="1216778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let’s say you’re supervising a couple of network administrators, and you call the first and ask how many connections per minute to port 1234 are being made. The admin says 80, you thank them, and call the second admin and ask the same question. That admin tells you 80 as well. If you had no further information, you may be inclined to treat them as equivalent, but since you’re an analyst, you compare the number of connections per minute against what the ‘normal’ for that system is by calculating the respective z-scores.</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22</a:t>
            </a:fld>
            <a:endParaRPr lang="en-US"/>
          </a:p>
        </p:txBody>
      </p:sp>
    </p:spTree>
    <p:extLst>
      <p:ext uri="{BB962C8B-B14F-4D97-AF65-F5344CB8AC3E}">
        <p14:creationId xmlns:p14="http://schemas.microsoft.com/office/powerpoint/2010/main" val="19284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a:t>
            </a:fld>
            <a:endParaRPr lang="en-US"/>
          </a:p>
        </p:txBody>
      </p:sp>
    </p:spTree>
    <p:extLst>
      <p:ext uri="{BB962C8B-B14F-4D97-AF65-F5344CB8AC3E}">
        <p14:creationId xmlns:p14="http://schemas.microsoft.com/office/powerpoint/2010/main" val="14672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compared with what is ‘normal’ for the systems, the amount of traffic heading to port 1234 for the system run by admin 2 represents a </a:t>
            </a:r>
            <a:r>
              <a:rPr lang="en-US" i="1" dirty="0" smtClean="0"/>
              <a:t>significant </a:t>
            </a:r>
            <a:r>
              <a:rPr lang="en-US" dirty="0" smtClean="0"/>
              <a:t>change from the expected number of connections per minute (mean value), so definitely something to investigate!</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23</a:t>
            </a:fld>
            <a:endParaRPr lang="en-US"/>
          </a:p>
        </p:txBody>
      </p:sp>
    </p:spTree>
    <p:extLst>
      <p:ext uri="{BB962C8B-B14F-4D97-AF65-F5344CB8AC3E}">
        <p14:creationId xmlns:p14="http://schemas.microsoft.com/office/powerpoint/2010/main" val="1384216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last way to characterize the data are by examining the skew and kurtosis.  Skew represents how symmetric or asymmetric the data is with respect to the center.  If the data has a long tail to the left, meaning that there are proportionally more values in the left tail than on the right, than we say it has a negative skew.  If the tail on the right is proportionally larger, we say the data has a positive skew.  The formula for skew is:$$\left(\</a:t>
            </a:r>
            <a:r>
              <a:rPr lang="en-US" dirty="0" err="1" smtClean="0"/>
              <a:t>frac</a:t>
            </a:r>
            <a:r>
              <a:rPr lang="en-US" dirty="0" smtClean="0"/>
              <a:t>{X - \mu}{\sigma}\right)^{3}$$</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24</a:t>
            </a:fld>
            <a:endParaRPr lang="en-US"/>
          </a:p>
        </p:txBody>
      </p:sp>
    </p:spTree>
    <p:extLst>
      <p:ext uri="{BB962C8B-B14F-4D97-AF65-F5344CB8AC3E}">
        <p14:creationId xmlns:p14="http://schemas.microsoft.com/office/powerpoint/2010/main" val="1436040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positive and negative skew:</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25</a:t>
            </a:fld>
            <a:endParaRPr lang="en-US"/>
          </a:p>
        </p:txBody>
      </p:sp>
    </p:spTree>
    <p:extLst>
      <p:ext uri="{BB962C8B-B14F-4D97-AF65-F5344CB8AC3E}">
        <p14:creationId xmlns:p14="http://schemas.microsoft.com/office/powerpoint/2010/main" val="2117777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Kurtosis indicates how peaked or flat the data is.  The formula for kurtosis is:$$\left( \</a:t>
            </a:r>
            <a:r>
              <a:rPr lang="en-US" dirty="0" err="1" smtClean="0"/>
              <a:t>frac</a:t>
            </a:r>
            <a:r>
              <a:rPr lang="en-US" dirty="0" smtClean="0"/>
              <a:t>{X - \mu}{\sigma} \right)^{4}$$</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27</a:t>
            </a:fld>
            <a:endParaRPr lang="en-US"/>
          </a:p>
        </p:txBody>
      </p:sp>
    </p:spTree>
    <p:extLst>
      <p:ext uri="{BB962C8B-B14F-4D97-AF65-F5344CB8AC3E}">
        <p14:creationId xmlns:p14="http://schemas.microsoft.com/office/powerpoint/2010/main" val="1278617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Frequency, or how often something occurs, is an important concept for probability and statistics.  With an understanding of frequency, we can predict how likely or how often an event might occur.  Since frequency is so important, we have several ways to measure it.  These include *frequency distributions*, which indicate counts of observed events in a given interval, *relative frequency distributions*, which indicate the *proportion* of events observed at each interval, *cumulative frequency distributions*, which are the sum of the frequencies of events for a given interval and all preceding intervals, and *cumulative relative frequency distributions*, which are the cumulative frequencies as a proportion of the total number of events.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28</a:t>
            </a:fld>
            <a:endParaRPr lang="en-US"/>
          </a:p>
        </p:txBody>
      </p:sp>
    </p:spTree>
    <p:extLst>
      <p:ext uri="{BB962C8B-B14F-4D97-AF65-F5344CB8AC3E}">
        <p14:creationId xmlns:p14="http://schemas.microsoft.com/office/powerpoint/2010/main" val="820873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example is likely instructive.  Imagine you have to measure how well units secure their information infrastructure.  You develop a measurement instrument that scores the unit on a scale from 1 to 5 and then measure the security of 20 units: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29</a:t>
            </a:fld>
            <a:endParaRPr lang="en-US"/>
          </a:p>
        </p:txBody>
      </p:sp>
    </p:spTree>
    <p:extLst>
      <p:ext uri="{BB962C8B-B14F-4D97-AF65-F5344CB8AC3E}">
        <p14:creationId xmlns:p14="http://schemas.microsoft.com/office/powerpoint/2010/main" val="1997841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Frequencies are often plotted as histograms or stem and leaf plots to examine the shape of the frequency distribution. Histograms have discrete bin widths in which the count of events that fall within the bin are shown, but that loses some information since you don’t know what the exact values were that placed the event in the bin. Stem and leaf plots account for that by not only showing the count within the bin, but also the unique value that placed it there.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30</a:t>
            </a:fld>
            <a:endParaRPr lang="en-US"/>
          </a:p>
        </p:txBody>
      </p:sp>
    </p:spTree>
    <p:extLst>
      <p:ext uri="{BB962C8B-B14F-4D97-AF65-F5344CB8AC3E}">
        <p14:creationId xmlns:p14="http://schemas.microsoft.com/office/powerpoint/2010/main" val="978655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31</a:t>
            </a:fld>
            <a:endParaRPr lang="en-US"/>
          </a:p>
        </p:txBody>
      </p:sp>
    </p:spTree>
    <p:extLst>
      <p:ext uri="{BB962C8B-B14F-4D97-AF65-F5344CB8AC3E}">
        <p14:creationId xmlns:p14="http://schemas.microsoft.com/office/powerpoint/2010/main" val="1920293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better understand frequency distributions, we can relate the values to measurements you likely are already familiar with.  When constructing the bins for a frequency distribution, you have to decide how wide to make them.  There are a variety of best practices, but intuitively you should be able to see that the wider the bin, the more values it will encompass. Conversely, the smaller the bin, the fewer values it will encompass.  Think of the bin size as volume.  The actual values you can consider mass.  So the more values per unit volume, the greater the density for that area.  If we were to have a relatively small bin size, but had a lot of values, that would be a very dense area for recorded events.  If we kept the volume constant and had fewer counts in an area, the density of events for that area would be less.  This will become more important when we start to discuss various known distributions, but before that, we need examine other measures that describe distributions.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33</a:t>
            </a:fld>
            <a:endParaRPr lang="en-US"/>
          </a:p>
        </p:txBody>
      </p:sp>
    </p:spTree>
    <p:extLst>
      <p:ext uri="{BB962C8B-B14F-4D97-AF65-F5344CB8AC3E}">
        <p14:creationId xmlns:p14="http://schemas.microsoft.com/office/powerpoint/2010/main" val="1109296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 sections we've covered frequency, measures of central tendency, and variability.  We can put them together to talk about issues of likelihood or probability.  When doing measurement, we can divide the data broadly into two categories: qualitative or quantitative.  Qualitative, or categorical, data allows one to separate the values into categories that are described by some characteristic of the item.  For example, we can categorize computers by the operating system they run.  Although that may seem trivial, the relative frequencies of the operating systems reflect the probability of getting a computer with a given OS if you were to randomly sample a computer from the population of computers.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34</a:t>
            </a:fld>
            <a:endParaRPr lang="en-US"/>
          </a:p>
        </p:txBody>
      </p:sp>
    </p:spTree>
    <p:extLst>
      <p:ext uri="{BB962C8B-B14F-4D97-AF65-F5344CB8AC3E}">
        <p14:creationId xmlns:p14="http://schemas.microsoft.com/office/powerpoint/2010/main" val="163631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a:t>
            </a:fld>
            <a:endParaRPr lang="en-US"/>
          </a:p>
        </p:txBody>
      </p:sp>
    </p:spTree>
    <p:extLst>
      <p:ext uri="{BB962C8B-B14F-4D97-AF65-F5344CB8AC3E}">
        <p14:creationId xmlns:p14="http://schemas.microsoft.com/office/powerpoint/2010/main" val="623024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addition to qualitative variables, we also have quantitative variables. Quantitative variables can be divided into discrete and continuous variables. A discrete variable can take on values from only a distinct set of possible values, with the relative frequency distribution of the discrete variable being the probability that the variable will take on that specific value. The simplest discrete variable would consist of only two possibilities, such as correct or incorrect, present or not present, and heads or tails.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let’s say we wanted to know what the probability was of finding an infected machine on the network. If we were able to detect with 100% confidence whether a machine was infected or not, and took a sufficiently large sample of machines and counted all the machines that were infected, we could estimate the probability of having an infected machine in the population. The random variable is binary so it is either infected or not infected. We can describe this special case with what is called the Bernoulli distribution.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37</a:t>
            </a:fld>
            <a:endParaRPr lang="en-US"/>
          </a:p>
        </p:txBody>
      </p:sp>
    </p:spTree>
    <p:extLst>
      <p:ext uri="{BB962C8B-B14F-4D97-AF65-F5344CB8AC3E}">
        <p14:creationId xmlns:p14="http://schemas.microsoft.com/office/powerpoint/2010/main" val="162519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40</a:t>
            </a:fld>
            <a:endParaRPr lang="en-US"/>
          </a:p>
        </p:txBody>
      </p:sp>
    </p:spTree>
    <p:extLst>
      <p:ext uri="{BB962C8B-B14F-4D97-AF65-F5344CB8AC3E}">
        <p14:creationId xmlns:p14="http://schemas.microsoft.com/office/powerpoint/2010/main" val="281906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suppose we wanted to examine the behavior of the machines over the course of a week so we can baseline what 'normal' looks like.  We have a set of machines that reflect the machines in our network and we know they are not infected.  We decide to count the number of times the machines connect to other computers on the internal network each minute, and come up with the following distribution:</a:t>
            </a:r>
          </a:p>
          <a:p>
            <a:endParaRPr lang="en-US" dirty="0" smtClean="0"/>
          </a:p>
          <a:p>
            <a:r>
              <a:rPr lang="en-US" dirty="0" smtClean="0"/>
              <a:t>The type of distribution commonly used when measuring counts per some unit (time, area, etc.) is the Poisson distribution probability mass function, which gives the probability of observing 'x' counts in any random unit (in our case minute), and can be described by the equation:$$P\left( x \right) = \</a:t>
            </a:r>
            <a:r>
              <a:rPr lang="en-US" dirty="0" err="1" smtClean="0"/>
              <a:t>frac</a:t>
            </a:r>
            <a:r>
              <a:rPr lang="en-US" dirty="0" smtClean="0"/>
              <a:t>{{e^{ - \mu } \mu ^x }}{{x!}}$$</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41</a:t>
            </a:fld>
            <a:endParaRPr lang="en-US"/>
          </a:p>
        </p:txBody>
      </p:sp>
    </p:spTree>
    <p:extLst>
      <p:ext uri="{BB962C8B-B14F-4D97-AF65-F5344CB8AC3E}">
        <p14:creationId xmlns:p14="http://schemas.microsoft.com/office/powerpoint/2010/main" val="813564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mean of 9.96 </a:t>
            </a:r>
            <a:r>
              <a:rPr lang="mr-IN" baseline="0" dirty="0" smtClean="0"/>
              <a:t>–</a:t>
            </a:r>
            <a:r>
              <a:rPr lang="en-US" baseline="0" dirty="0" smtClean="0"/>
              <a:t> count the percentage 10 or below </a:t>
            </a:r>
            <a:r>
              <a:rPr lang="mr-IN" baseline="0" dirty="0" smtClean="0"/>
              <a:t>–</a:t>
            </a:r>
            <a:r>
              <a:rPr lang="en-US" baseline="0" dirty="0" smtClean="0"/>
              <a:t> approximately 60%  Use calculator to confirm: </a:t>
            </a:r>
            <a:r>
              <a:rPr lang="en-US" dirty="0" smtClean="0"/>
              <a:t>http://</a:t>
            </a:r>
            <a:r>
              <a:rPr lang="en-US" dirty="0" err="1" smtClean="0"/>
              <a:t>stattrek.com</a:t>
            </a:r>
            <a:r>
              <a:rPr lang="en-US" dirty="0" smtClean="0"/>
              <a:t>/online-calculator/</a:t>
            </a:r>
            <a:r>
              <a:rPr lang="en-US" dirty="0" err="1" smtClean="0"/>
              <a:t>poisson.aspx</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44</a:t>
            </a:fld>
            <a:endParaRPr lang="en-US"/>
          </a:p>
        </p:txBody>
      </p:sp>
    </p:spTree>
    <p:extLst>
      <p:ext uri="{BB962C8B-B14F-4D97-AF65-F5344CB8AC3E}">
        <p14:creationId xmlns:p14="http://schemas.microsoft.com/office/powerpoint/2010/main" val="660981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now brings us to continuous, as opposed to discrete, random variables. In the review of frequency, we used counts that were whole numbers. While this makes sense when counting objects, in many instances, the item under measure doesn’t have such concrete stopping points. For instance, take the measure of time. At any point you can theoretically measure time to any degree of precision, but normally we discretize it by using whole values in the form of seconds, minutes, hours or subsets of these. For measurements that can take on an infinitely precise value, the distribution of values is said to be continuous.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45</a:t>
            </a:fld>
            <a:endParaRPr lang="en-US"/>
          </a:p>
        </p:txBody>
      </p:sp>
    </p:spTree>
    <p:extLst>
      <p:ext uri="{BB962C8B-B14F-4D97-AF65-F5344CB8AC3E}">
        <p14:creationId xmlns:p14="http://schemas.microsoft.com/office/powerpoint/2010/main" val="556659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distribution was found to frequently occur naturally, and is critical to probability and statistics because of the *central limit theorem*.  The central limit theorem states that if one were to take an infinite number of same sized samples from a population (regardless of the distribution of the population) and calculate the mean for each sample, the resulting distribution of the sample means would be approximately a normal distribution with the mean of the sample distribution approaching the mean of the population distribution.  </a:t>
            </a:r>
          </a:p>
          <a:p>
            <a:r>
              <a:rPr lang="en-US" dirty="0" smtClean="0"/>
              <a:t>The reason this is important is because it is often impossible to collect all values for a population, so we are left with samples from which to make inferences about the population from which they were derived.</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46</a:t>
            </a:fld>
            <a:endParaRPr lang="en-US"/>
          </a:p>
        </p:txBody>
      </p:sp>
    </p:spTree>
    <p:extLst>
      <p:ext uri="{BB962C8B-B14F-4D97-AF65-F5344CB8AC3E}">
        <p14:creationId xmlns:p14="http://schemas.microsoft.com/office/powerpoint/2010/main" val="1641105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most important continuous distributions is the normal, or </a:t>
            </a:r>
            <a:r>
              <a:rPr lang="en-US" dirty="0" err="1" smtClean="0"/>
              <a:t>gaussian</a:t>
            </a:r>
            <a:r>
              <a:rPr lang="en-US" dirty="0" smtClean="0"/>
              <a:t>, distribution. The normal distribution is continuous (having an infinite number of values as opposed to being discrete like we make with bins), unimodal (single mode), symmetric (equal halves), asymptotic (the tails keep going without touching the x-axis), and the mode = median = mean.  The function that defines a normal distribution is:$$f(X) = \ \</a:t>
            </a:r>
            <a:r>
              <a:rPr lang="en-US" dirty="0" err="1" smtClean="0"/>
              <a:t>frac</a:t>
            </a:r>
            <a:r>
              <a:rPr lang="en-US" dirty="0" smtClean="0"/>
              <a:t>{1}{{\sigma \</a:t>
            </a:r>
            <a:r>
              <a:rPr lang="en-US" dirty="0" err="1" smtClean="0"/>
              <a:t>sqrt</a:t>
            </a:r>
            <a:r>
              <a:rPr lang="en-US" dirty="0" smtClean="0"/>
              <a:t> {2\pi } }}e^{{{ - \left( {x - \mu } \right)^2 } \</a:t>
            </a:r>
            <a:r>
              <a:rPr lang="en-US" dirty="0" err="1" smtClean="0"/>
              <a:t>mathord</a:t>
            </a:r>
            <a:r>
              <a:rPr lang="en-US" dirty="0" smtClean="0"/>
              <a:t>{\left/ {\</a:t>
            </a:r>
            <a:r>
              <a:rPr lang="en-US" dirty="0" err="1" smtClean="0"/>
              <a:t>vphantom</a:t>
            </a:r>
            <a:r>
              <a:rPr lang="en-US" dirty="0" smtClean="0"/>
              <a:t> {{ - \left( {x - \mu } \right)^2 } {2\sigma ^2 }}} \right. \kern-\</a:t>
            </a:r>
            <a:r>
              <a:rPr lang="en-US" dirty="0" err="1" smtClean="0"/>
              <a:t>nulldelimiterspace</a:t>
            </a:r>
            <a:r>
              <a:rPr lang="en-US" dirty="0" smtClean="0"/>
              <a:t>} {2\sigma ^2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47</a:t>
            </a:fld>
            <a:endParaRPr lang="en-US"/>
          </a:p>
        </p:txBody>
      </p:sp>
    </p:spTree>
    <p:extLst>
      <p:ext uri="{BB962C8B-B14F-4D97-AF65-F5344CB8AC3E}">
        <p14:creationId xmlns:p14="http://schemas.microsoft.com/office/powerpoint/2010/main" val="1520470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one of the most basic questions you will have about two processes is how they are related to each other.  For example, the number of machines infected with bot software on a network and the amount of traffic within the network may be positively correlated as infected machines try to connect to and infect other machines on the network.  Other processes may be negatively correlated, such as might be the case between the number of access controls and the number of infected machines.  With positive correlation, increases in one measure are associated with increases in the other, while with negative correlation, increases in one measure are associated with decreases in the other measure.  Some measures may not be related at all, with change in one having no apparent relationship to change in another.</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48</a:t>
            </a:fld>
            <a:endParaRPr lang="en-US"/>
          </a:p>
        </p:txBody>
      </p:sp>
    </p:spTree>
    <p:extLst>
      <p:ext uri="{BB962C8B-B14F-4D97-AF65-F5344CB8AC3E}">
        <p14:creationId xmlns:p14="http://schemas.microsoft.com/office/powerpoint/2010/main" val="477102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examining the potential association between two measures or variables, a frequently used measure of the relationship is the Pearson Product-Moment Correlation.  The Pearson Product-Moment Correlation, abbreviated *r*, is a value between -1 and +1 which indicates the strength and direction of the linear association between the two variables.  An r value of $\pm 1$ would indicate a perfect correlation between the two variables, while an r value of $0$ would indicate no association between the variables at all.  An r value greater than $0$ and up to $\pm 1$  would represent a stronger, but not perfect, association between the two variables. Typically, when examining the potential relationship between two variables, you will want to do so by both visualizing the relationship and by calculating a measure of the association like *r*.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49</a:t>
            </a:fld>
            <a:endParaRPr lang="en-US"/>
          </a:p>
        </p:txBody>
      </p:sp>
    </p:spTree>
    <p:extLst>
      <p:ext uri="{BB962C8B-B14F-4D97-AF65-F5344CB8AC3E}">
        <p14:creationId xmlns:p14="http://schemas.microsoft.com/office/powerpoint/2010/main" val="2107700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examining the potential association between two measures or variables, a frequently used measure of the relationship is the Pearson Product-Moment Correlation. The Pearson Product-Moment Correlation, abbreviated </a:t>
            </a:r>
            <a:r>
              <a:rPr lang="en-US" i="1" dirty="0" smtClean="0"/>
              <a:t>r</a:t>
            </a:r>
            <a:r>
              <a:rPr lang="en-US" dirty="0" smtClean="0"/>
              <a:t>, is a value between -1 and +1 which indicates the strength and direction of the linear association between the two variables. An r value of ±1 would indicate a perfect correlation between the two variables, while an r value of 0 would indicate no association between the variables at all. An r value greater than 0 and up to ±1 would represent a stronger, but not perfect, association between the two variables.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50</a:t>
            </a:fld>
            <a:endParaRPr lang="en-US"/>
          </a:p>
        </p:txBody>
      </p:sp>
    </p:spTree>
    <p:extLst>
      <p:ext uri="{BB962C8B-B14F-4D97-AF65-F5344CB8AC3E}">
        <p14:creationId xmlns:p14="http://schemas.microsoft.com/office/powerpoint/2010/main" val="135402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not comprehensive, this section is designed to provide a brief introduction and overview of statistical concepts to help in both understanding why and how to accomplish basic descriptive and inferential analysis of the data you have collected.  Once you have an understanding of basic statistical concepts, the application of those concepts in </a:t>
            </a:r>
            <a:r>
              <a:rPr lang="en-US" dirty="0" err="1" smtClean="0"/>
              <a:t>Splunk</a:t>
            </a:r>
            <a:r>
              <a:rPr lang="en-US" dirty="0" smtClean="0"/>
              <a:t> using </a:t>
            </a:r>
            <a:r>
              <a:rPr lang="en-US" dirty="0" err="1" smtClean="0"/>
              <a:t>Splunk</a:t>
            </a:r>
            <a:r>
              <a:rPr lang="en-US" dirty="0" smtClean="0"/>
              <a:t> native functions will be covered, then how to engage in a more comprehensive analysis through the integration of </a:t>
            </a:r>
            <a:r>
              <a:rPr lang="en-US" dirty="0" err="1" smtClean="0"/>
              <a:t>Splunk</a:t>
            </a:r>
            <a:r>
              <a:rPr lang="en-US" dirty="0" smtClean="0"/>
              <a:t> and the statistical programming language R will be examined.  Finally, the process of data analysis will be reviewed by stepping through the exploration and managing of data and choosing and validating appropriate statistical models. As this is an overview, much of the material is covered in much greater depth in a variety of different sources.  A bibliography will be provided at the end and you are encouraged to engage with those works if you're interested in a fuller understanding.</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a:t>
            </a:fld>
            <a:endParaRPr lang="en-US"/>
          </a:p>
        </p:txBody>
      </p:sp>
    </p:spTree>
    <p:extLst>
      <p:ext uri="{BB962C8B-B14F-4D97-AF65-F5344CB8AC3E}">
        <p14:creationId xmlns:p14="http://schemas.microsoft.com/office/powerpoint/2010/main" val="648819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Typically, when examining the potential relationship between two variables, you will want to do so by both visualizing the relationship and by calculating a measure of the association like </a:t>
            </a:r>
            <a:r>
              <a:rPr lang="en-US" sz="1200" i="1"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51</a:t>
            </a:fld>
            <a:endParaRPr lang="en-US"/>
          </a:p>
        </p:txBody>
      </p:sp>
    </p:spTree>
    <p:extLst>
      <p:ext uri="{BB962C8B-B14F-4D97-AF65-F5344CB8AC3E}">
        <p14:creationId xmlns:p14="http://schemas.microsoft.com/office/powerpoint/2010/main" val="32321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Typically, when examining the potential relationship between two variables, you will want to do so by both visualizing the relationship and by calculating a measure of the association like </a:t>
            </a:r>
            <a:r>
              <a:rPr lang="en-US" sz="1200" i="1"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52</a:t>
            </a:fld>
            <a:endParaRPr lang="en-US"/>
          </a:p>
        </p:txBody>
      </p:sp>
    </p:spTree>
    <p:extLst>
      <p:ext uri="{BB962C8B-B14F-4D97-AF65-F5344CB8AC3E}">
        <p14:creationId xmlns:p14="http://schemas.microsoft.com/office/powerpoint/2010/main" val="1145482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calculate the value of *r*, you first want to calculate how the two variables vary with respect to each other, known as the *covariance*.  The covariance is the average product of the the deviations of each $X$ and $Y$ value from their mean.  Just like we did when calculating the variance and the standard deviation, we subtract the $X$ or $Y$ value from the mean for that value $\bar{X}$ or $\bar{Y}$.  For the *covariance* though, rather than multiplying the deviation by itself, you multiply the deviations together, then sum all the deviations and divide by the number of values you have:$$</a:t>
            </a:r>
            <a:r>
              <a:rPr lang="en-US" dirty="0" err="1" smtClean="0"/>
              <a:t>cov</a:t>
            </a:r>
            <a:r>
              <a:rPr lang="en-US" dirty="0" smtClean="0"/>
              <a:t>(X,Y)=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a:t>
            </a:r>
            <a:r>
              <a:rPr lang="en-US" dirty="0" err="1" smtClean="0"/>
              <a:t>Y_i</a:t>
            </a:r>
            <a:r>
              <a:rPr lang="en-US" dirty="0" smtClean="0"/>
              <a:t> - \bar{Y})}{N-1}$$</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53</a:t>
            </a:fld>
            <a:endParaRPr lang="en-US"/>
          </a:p>
        </p:txBody>
      </p:sp>
    </p:spTree>
    <p:extLst>
      <p:ext uri="{BB962C8B-B14F-4D97-AF65-F5344CB8AC3E}">
        <p14:creationId xmlns:p14="http://schemas.microsoft.com/office/powerpoint/2010/main" val="6382695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standardize the covariance and get our value for *r*, we divide the covariance by the product of the standard deviations for *x* and *y*:$$\</a:t>
            </a:r>
            <a:r>
              <a:rPr lang="en-US" dirty="0" err="1" smtClean="0"/>
              <a:t>frac</a:t>
            </a:r>
            <a:r>
              <a:rPr lang="en-US" dirty="0" smtClean="0"/>
              <a:t>{</a:t>
            </a:r>
            <a:r>
              <a:rPr lang="en-US" dirty="0" err="1" smtClean="0"/>
              <a:t>cov</a:t>
            </a:r>
            <a:r>
              <a:rPr lang="en-US" dirty="0" smtClean="0"/>
              <a:t>(X,Y)}{</a:t>
            </a:r>
            <a:r>
              <a:rPr lang="en-US" dirty="0" err="1" smtClean="0"/>
              <a:t>s_x</a:t>
            </a:r>
            <a:r>
              <a:rPr lang="en-US" dirty="0" smtClean="0"/>
              <a:t> </a:t>
            </a:r>
            <a:r>
              <a:rPr lang="en-US" dirty="0" err="1" smtClean="0"/>
              <a:t>s_y</a:t>
            </a:r>
            <a:r>
              <a:rPr lang="en-US" dirty="0" smtClean="0"/>
              <a:t>}$$ OR  $$r_{</a:t>
            </a:r>
            <a:r>
              <a:rPr lang="en-US" dirty="0" err="1" smtClean="0"/>
              <a:t>xy</a:t>
            </a:r>
            <a:r>
              <a:rPr lang="en-US" dirty="0" smtClean="0"/>
              <a:t>} = \</a:t>
            </a:r>
            <a:r>
              <a:rPr lang="en-US" dirty="0" err="1" smtClean="0"/>
              <a:t>frac</a:t>
            </a:r>
            <a:r>
              <a:rPr lang="en-US" dirty="0" smtClean="0"/>
              <a:t>{\</a:t>
            </a:r>
            <a:r>
              <a:rPr lang="en-US" dirty="0" err="1" smtClean="0"/>
              <a:t>frac</a:t>
            </a:r>
            <a:r>
              <a:rPr lang="en-US" dirty="0" smtClean="0"/>
              <a:t>{1}{N-1}\</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a:t>
            </a:r>
            <a:r>
              <a:rPr lang="en-US" dirty="0" err="1" smtClean="0"/>
              <a:t>Y_i</a:t>
            </a:r>
            <a:r>
              <a:rPr lang="en-US" dirty="0" smtClean="0"/>
              <a:t> - \bar{Y})}{</a:t>
            </a:r>
            <a:r>
              <a:rPr lang="en-US" dirty="0" err="1" smtClean="0"/>
              <a:t>s_x</a:t>
            </a:r>
            <a:r>
              <a:rPr lang="en-US" dirty="0" smtClean="0"/>
              <a:t> </a:t>
            </a:r>
            <a:r>
              <a:rPr lang="en-US" dirty="0" err="1" smtClean="0"/>
              <a:t>s_y</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54</a:t>
            </a:fld>
            <a:endParaRPr lang="en-US"/>
          </a:p>
        </p:txBody>
      </p:sp>
    </p:spTree>
    <p:extLst>
      <p:ext uri="{BB962C8B-B14F-4D97-AF65-F5344CB8AC3E}">
        <p14:creationId xmlns:p14="http://schemas.microsoft.com/office/powerpoint/2010/main" val="927279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value related to *r* that is important for understanding the relationship between two variables is the square of r, $r^2$.  The value of $r^2$ is the amount of variance in one variable (y) accounted for by the relationship it has with the other variable (x).  If there is a perfect correlation between the two variables, than all the variance in one is accounted by the other.  The smaller the value of *r*, the less variance accounted for by the relationship.</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55</a:t>
            </a:fld>
            <a:endParaRPr lang="en-US"/>
          </a:p>
        </p:txBody>
      </p:sp>
    </p:spTree>
    <p:extLst>
      <p:ext uri="{BB962C8B-B14F-4D97-AF65-F5344CB8AC3E}">
        <p14:creationId xmlns:p14="http://schemas.microsoft.com/office/powerpoint/2010/main" val="2041833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know the equations for z-scores and r, we can put them together to generate the regression equation for raw scores, but a little explanation beforehand would likely help.  Remember back to school when you learned that the equation for a line is $y=</a:t>
            </a:r>
            <a:r>
              <a:rPr lang="en-US" dirty="0" err="1" smtClean="0"/>
              <a:t>mx+b</a:t>
            </a:r>
            <a:r>
              <a:rPr lang="en-US" dirty="0" smtClean="0"/>
              <a:t>$, where m is the slope ($\</a:t>
            </a:r>
            <a:r>
              <a:rPr lang="en-US" dirty="0" err="1" smtClean="0"/>
              <a:t>frac</a:t>
            </a:r>
            <a:r>
              <a:rPr lang="en-US" dirty="0" smtClean="0"/>
              <a:t>{rise}{run}$), x is the known value, and b is the y-intercept, or the value of y when x = 0.  The goal of linear regression is to find values for the line such that the error in prediction of y is minimized.  When 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prediction:$$\sum(Y-Y')^2$$</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60</a:t>
            </a:fld>
            <a:endParaRPr lang="en-US"/>
          </a:p>
        </p:txBody>
      </p:sp>
    </p:spTree>
    <p:extLst>
      <p:ext uri="{BB962C8B-B14F-4D97-AF65-F5344CB8AC3E}">
        <p14:creationId xmlns:p14="http://schemas.microsoft.com/office/powerpoint/2010/main" val="18547473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measures of correlation are standardized values that provide an indication of the relationship between two variables, given *r* and the standardized score for x ($</a:t>
            </a:r>
            <a:r>
              <a:rPr lang="en-US" dirty="0" err="1" smtClean="0"/>
              <a:t>z_x</a:t>
            </a:r>
            <a:r>
              <a:rPr lang="en-US" dirty="0" smtClean="0"/>
              <a:t>$), we can predict the standardized value for y ($</a:t>
            </a:r>
            <a:r>
              <a:rPr lang="en-US" dirty="0" err="1" smtClean="0"/>
              <a:t>z_y</a:t>
            </a:r>
            <a:r>
              <a:rPr lang="en-US" dirty="0" smtClean="0"/>
              <a:t>$) using the equation:$$</a:t>
            </a:r>
            <a:r>
              <a:rPr lang="en-US" dirty="0" err="1" smtClean="0"/>
              <a:t>z'_y</a:t>
            </a:r>
            <a:r>
              <a:rPr lang="en-US" dirty="0" smtClean="0"/>
              <a:t> = </a:t>
            </a:r>
            <a:r>
              <a:rPr lang="en-US" dirty="0" err="1" smtClean="0"/>
              <a:t>rz_x</a:t>
            </a:r>
            <a:r>
              <a:rPr lang="en-US" dirty="0" smtClean="0"/>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$$Y-\bar{Y} = m * (-\bar{X}+X)$$</a:t>
            </a:r>
          </a:p>
          <a:p>
            <a:r>
              <a:rPr lang="en-US" sz="1200" kern="1200" dirty="0" smtClean="0">
                <a:solidFill>
                  <a:schemeClr val="tx1"/>
                </a:solidFill>
                <a:effectLst/>
                <a:latin typeface="+mn-lt"/>
                <a:ea typeface="+mn-ea"/>
                <a:cs typeface="+mn-cs"/>
              </a:rPr>
              <a:t>$$Y-\bar{Y} = -m\bar{X}+</a:t>
            </a:r>
            <a:r>
              <a:rPr lang="en-US" sz="1200" kern="1200" dirty="0" err="1" smtClean="0">
                <a:solidFill>
                  <a:schemeClr val="tx1"/>
                </a:solidFill>
                <a:effectLst/>
                <a:latin typeface="+mn-lt"/>
                <a:ea typeface="+mn-ea"/>
                <a:cs typeface="+mn-cs"/>
              </a:rPr>
              <a:t>mX</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$$Y = (\bar{Y}-m\bar{X})+</a:t>
            </a:r>
            <a:r>
              <a:rPr lang="en-US" sz="1200" kern="1200" dirty="0" err="1" smtClean="0">
                <a:solidFill>
                  <a:schemeClr val="tx1"/>
                </a:solidFill>
                <a:effectLst/>
                <a:latin typeface="+mn-lt"/>
                <a:ea typeface="+mn-ea"/>
                <a:cs typeface="+mn-cs"/>
              </a:rPr>
              <a:t>mX</a:t>
            </a:r>
            <a:r>
              <a:rPr lang="en-US" sz="1200" kern="1200" dirty="0" smtClean="0">
                <a:solidFill>
                  <a:schemeClr val="tx1"/>
                </a:solidFill>
                <a:effectLst/>
                <a:latin typeface="+mn-lt"/>
                <a:ea typeface="+mn-ea"/>
                <a:cs typeface="+mn-cs"/>
              </a:rPr>
              <a:t>$$</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61</a:t>
            </a:fld>
            <a:endParaRPr lang="en-US"/>
          </a:p>
        </p:txBody>
      </p:sp>
    </p:spTree>
    <p:extLst>
      <p:ext uri="{BB962C8B-B14F-4D97-AF65-F5344CB8AC3E}">
        <p14:creationId xmlns:p14="http://schemas.microsoft.com/office/powerpoint/2010/main" val="100791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know the equations for z-scores and r, we can put them together to generate the regression equation for raw scores, but a little explanation beforehand would likely help.  Remember back to school when you learned that the equation for a line is $y=</a:t>
            </a:r>
            <a:r>
              <a:rPr lang="en-US" dirty="0" err="1" smtClean="0"/>
              <a:t>mx+b</a:t>
            </a:r>
            <a:r>
              <a:rPr lang="en-US" dirty="0" smtClean="0"/>
              <a:t>$, where m is the slope ($\</a:t>
            </a:r>
            <a:r>
              <a:rPr lang="en-US" dirty="0" err="1" smtClean="0"/>
              <a:t>frac</a:t>
            </a:r>
            <a:r>
              <a:rPr lang="en-US" dirty="0" smtClean="0"/>
              <a:t>{rise}{run}$), x is the known value, and b is the y-intercept, or the value of y when x = 0.  The goal of linear regression is to find values for the line such that the error in prediction of y is minimized.  When 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prediction:$$\sum(Y-Y')^2$$</a:t>
            </a:r>
          </a:p>
        </p:txBody>
      </p:sp>
      <p:sp>
        <p:nvSpPr>
          <p:cNvPr id="4" name="Slide Number Placeholder 3"/>
          <p:cNvSpPr>
            <a:spLocks noGrp="1"/>
          </p:cNvSpPr>
          <p:nvPr>
            <p:ph type="sldNum" sz="quarter" idx="10"/>
          </p:nvPr>
        </p:nvSpPr>
        <p:spPr/>
        <p:txBody>
          <a:bodyPr/>
          <a:lstStyle/>
          <a:p>
            <a:fld id="{A6D94FBE-24F7-5A45-A951-26455279A40E}" type="slidenum">
              <a:rPr lang="en-US" smtClean="0"/>
              <a:t>62</a:t>
            </a:fld>
            <a:endParaRPr lang="en-US"/>
          </a:p>
        </p:txBody>
      </p:sp>
    </p:spTree>
    <p:extLst>
      <p:ext uri="{BB962C8B-B14F-4D97-AF65-F5344CB8AC3E}">
        <p14:creationId xmlns:p14="http://schemas.microsoft.com/office/powerpoint/2010/main" val="376280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 out that the line that minimizes the sum of the squared error in prediction for a given sample is one that goes through the intersection of their mean values ($\bar{x},\bar{y}$), since if there is no relationship between x and y, the best guess for the value y given any value x would be the mean of y ($\bar{y}$), and vice versa.  If a relationship does exist between x and y, the best guess for the y value associated with the mean value of x would still be the mean value of y, but as you move away from the mean of x, you would also move away from the mean of y depending on the nature of the relationship (either positive or negative).  As such, we can use the point ($\bar{x},\bar{y}$) as one known point on the line.  Returning to correlation and z-scores, we can see with a little substitution and algebraic manipulation that the raw score equation for predicting a value y is given by:</a:t>
            </a:r>
          </a:p>
          <a:p>
            <a:endParaRPr lang="en-US" dirty="0" smtClean="0"/>
          </a:p>
          <a:p>
            <a:r>
              <a:rPr lang="en-US" dirty="0" smtClean="0"/>
              <a:t>As measures of correlation are standardized values that provide an indication of the relationship between two variables, given *r* and the standardized score for x ($</a:t>
            </a:r>
            <a:r>
              <a:rPr lang="en-US" dirty="0" err="1" smtClean="0"/>
              <a:t>z_x</a:t>
            </a:r>
            <a:r>
              <a:rPr lang="en-US" dirty="0" smtClean="0"/>
              <a:t>$), we can predict the standardized value for y ($</a:t>
            </a:r>
            <a:r>
              <a:rPr lang="en-US" dirty="0" err="1" smtClean="0"/>
              <a:t>z_y</a:t>
            </a:r>
            <a:r>
              <a:rPr lang="en-US" dirty="0" smtClean="0"/>
              <a:t>$) using the equation:$$</a:t>
            </a:r>
            <a:r>
              <a:rPr lang="en-US" dirty="0" err="1" smtClean="0"/>
              <a:t>z'_y</a:t>
            </a:r>
            <a:r>
              <a:rPr lang="en-US" dirty="0" smtClean="0"/>
              <a:t> = </a:t>
            </a:r>
            <a:r>
              <a:rPr lang="en-US" dirty="0" err="1" smtClean="0"/>
              <a:t>rz_x</a:t>
            </a:r>
            <a:r>
              <a:rPr lang="en-US" dirty="0" smtClean="0"/>
              <a:t>$$</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63</a:t>
            </a:fld>
            <a:endParaRPr lang="en-US"/>
          </a:p>
        </p:txBody>
      </p:sp>
    </p:spTree>
    <p:extLst>
      <p:ext uri="{BB962C8B-B14F-4D97-AF65-F5344CB8AC3E}">
        <p14:creationId xmlns:p14="http://schemas.microsoft.com/office/powerpoint/2010/main" val="455918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 to correlation and z-scores, we can see with a little substitution and algebraic manipulation that the raw score equation for predicting a value y is given by: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64</a:t>
            </a:fld>
            <a:endParaRPr lang="en-US"/>
          </a:p>
        </p:txBody>
      </p:sp>
    </p:spTree>
    <p:extLst>
      <p:ext uri="{BB962C8B-B14F-4D97-AF65-F5344CB8AC3E}">
        <p14:creationId xmlns:p14="http://schemas.microsoft.com/office/powerpoint/2010/main" val="129825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Variable - An attribute (characteristics or property) of a subject/object/event that can change between different instances. Examples of a variable include:    Time (e.g. as measured by timestamp on a packet)    Header length    Source Port  Value - The numbers used to describe or represent the characteristic difference.     Time - 09-24-2015 10:45:01.265 +0300, 09-24-2015 10:40:01.320 +0300, 09-24-2015 10:35:01.257 +0300    Header length - 20, 20, 45, 60, 20    Source Port - 43234, 45623, 53343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a:t>
            </a:fld>
            <a:endParaRPr lang="en-US"/>
          </a:p>
        </p:txBody>
      </p:sp>
    </p:spTree>
    <p:extLst>
      <p:ext uri="{BB962C8B-B14F-4D97-AF65-F5344CB8AC3E}">
        <p14:creationId xmlns:p14="http://schemas.microsoft.com/office/powerpoint/2010/main" val="1160322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65</a:t>
            </a:fld>
            <a:endParaRPr lang="en-US"/>
          </a:p>
        </p:txBody>
      </p:sp>
    </p:spTree>
    <p:extLst>
      <p:ext uri="{BB962C8B-B14F-4D97-AF65-F5344CB8AC3E}">
        <p14:creationId xmlns:p14="http://schemas.microsoft.com/office/powerpoint/2010/main" val="1316607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66</a:t>
            </a:fld>
            <a:endParaRPr lang="en-US"/>
          </a:p>
        </p:txBody>
      </p:sp>
    </p:spTree>
    <p:extLst>
      <p:ext uri="{BB962C8B-B14F-4D97-AF65-F5344CB8AC3E}">
        <p14:creationId xmlns:p14="http://schemas.microsoft.com/office/powerpoint/2010/main" val="1658533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67</a:t>
            </a:fld>
            <a:endParaRPr lang="en-US"/>
          </a:p>
        </p:txBody>
      </p:sp>
    </p:spTree>
    <p:extLst>
      <p:ext uri="{BB962C8B-B14F-4D97-AF65-F5344CB8AC3E}">
        <p14:creationId xmlns:p14="http://schemas.microsoft.com/office/powerpoint/2010/main" val="842445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this is the predicted, not actual Y value (unless r = 1), we use $\hat{Y}$ instead of Y and the final equation becomes: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68</a:t>
            </a:fld>
            <a:endParaRPr lang="en-US"/>
          </a:p>
        </p:txBody>
      </p:sp>
    </p:spTree>
    <p:extLst>
      <p:ext uri="{BB962C8B-B14F-4D97-AF65-F5344CB8AC3E}">
        <p14:creationId xmlns:p14="http://schemas.microsoft.com/office/powerpoint/2010/main" val="172977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given any value of X, you can make a prediction for Y!  Welcome to the wonderful world of statistical modeling and machine learning!  Simple linear regression serves as a good example of how we can take a set of values and fit a model to it in order to predict other values.  The process of fitting a model to data, or looking at a set of known relationships and abstracting an equation that best approximates the relationship in order to predict new values, is also known as *training*.  Training is used in *supervised* machine learning, as one already has related data in which to approximate a relationship.  If one doesn't have such data, then the computer will have to make a best effort at finding relationships in what is known as *unsupervised* machine learning.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74</a:t>
            </a:fld>
            <a:endParaRPr lang="en-US"/>
          </a:p>
        </p:txBody>
      </p:sp>
    </p:spTree>
    <p:extLst>
      <p:ext uri="{BB962C8B-B14F-4D97-AF65-F5344CB8AC3E}">
        <p14:creationId xmlns:p14="http://schemas.microsoft.com/office/powerpoint/2010/main" val="1606990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cover a variety of supervised and unsupervised machine learning processes throughout the rest of this tutorial, but first, we need to figure out how good (or bad) our generalized model of the data is.  Returning to the regression equation, while we can now predict a value of Y for a given X, you know that the predicted value for Y ($\hat{Y}$) is not likely to be the *exact* observed value for Y.  To measure how well the regression model fits the real data, we can look at the ratio of variance in the predicted values to the variance in the actual values</a:t>
            </a:r>
            <a:r>
              <a:rPr lang="en-US" sz="1200" kern="1200" dirty="0" smtClean="0">
                <a:solidFill>
                  <a:schemeClr val="tx1"/>
                </a:solidFill>
                <a:effectLst/>
                <a:latin typeface="+mn-lt"/>
                <a:ea typeface="+mn-ea"/>
                <a:cs typeface="+mn-cs"/>
              </a:rPr>
              <a:t>:$${r_{\hat{Y}Y}}^2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{{\sigma^2}_{\hat{Y}}}{{\sigma^2}_{Y}}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\sum(\hat{Y} - \bar{Y})^2}{N}}{\</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\sum(Y - \bar{Y})^2}{N}}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\sum(\hat{Y} - \bar{Y})^2}{\</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\sum(Y - \bar{Y})^2}$$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75</a:t>
            </a:fld>
            <a:endParaRPr lang="en-US"/>
          </a:p>
        </p:txBody>
      </p:sp>
    </p:spTree>
    <p:extLst>
      <p:ext uri="{BB962C8B-B14F-4D97-AF65-F5344CB8AC3E}">
        <p14:creationId xmlns:p14="http://schemas.microsoft.com/office/powerpoint/2010/main" val="4480639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value, called the *Coefficient of Determination* is the percentage of variance in Y accounted for by X.  Just like with the Pearson r, the larger the value of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the better the prediction.  Given that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is the proportion of variance in Y that has been accounted for by X, the proportion of variance in Y not accounted for by X would be $1 -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If we multiply the the proportion of variance in Y not accounted for by X ($1 -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by the total variance of Y (${\sigma^2}_Y$), you would have the variance in Y that has not been accounted for by X.  Taking the square root gives us ${\sigma}_Y \</a:t>
            </a:r>
            <a:r>
              <a:rPr lang="en-US" sz="1200" kern="1200" dirty="0" err="1" smtClean="0">
                <a:solidFill>
                  <a:schemeClr val="tx1"/>
                </a:solidFill>
                <a:effectLst/>
                <a:latin typeface="+mn-lt"/>
                <a:ea typeface="+mn-ea"/>
                <a:cs typeface="+mn-cs"/>
              </a:rPr>
              <a:t>sqrt</a:t>
            </a:r>
            <a:r>
              <a:rPr lang="en-US" sz="1200" kern="1200" dirty="0" smtClean="0">
                <a:solidFill>
                  <a:schemeClr val="tx1"/>
                </a:solidFill>
                <a:effectLst/>
                <a:latin typeface="+mn-lt"/>
                <a:ea typeface="+mn-ea"/>
                <a:cs typeface="+mn-cs"/>
              </a:rPr>
              <a:t>{1 -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which is also known as the *standard error of the estimate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76</a:t>
            </a:fld>
            <a:endParaRPr lang="en-US"/>
          </a:p>
        </p:txBody>
      </p:sp>
    </p:spTree>
    <p:extLst>
      <p:ext uri="{BB962C8B-B14F-4D97-AF65-F5344CB8AC3E}">
        <p14:creationId xmlns:p14="http://schemas.microsoft.com/office/powerpoint/2010/main" val="1907144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the relationship between X and Y is linear (which it must be to make any sense out of generating a linear regression) *and* the error of predictions follow a normal distribution *and* the variance of the errors of prediction are the same throughout, then we can use the SE to place a confidence interval around the predicted value.  That is, although we know that the predicted value for Y ($\hat{Y}$) is not likely to be the exact value, we can determine a range of values for $\hat{Y}$ that the actual value for Y is likely to be.  This is a function of the variance in Y not accounted for by X, or the SE.  If we take the predicted value for Y ($\hat{Y}$) and, since we are assuming the error variance is normally distributed around the predicted value, find the Z-score associated with the confidence interval (CI) we are interested in (so for a 95% CI we would use Z = 1.96 as can be seen in a table of normal distribution), we can create a range of scores around $\hat{Y}$ in which we can be 95% confident that the true value of Y exists.  The equation to do this is:$$\hat{Y} \pm Z_{CI} *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77</a:t>
            </a:fld>
            <a:endParaRPr lang="en-US"/>
          </a:p>
        </p:txBody>
      </p:sp>
    </p:spTree>
    <p:extLst>
      <p:ext uri="{BB962C8B-B14F-4D97-AF65-F5344CB8AC3E}">
        <p14:creationId xmlns:p14="http://schemas.microsoft.com/office/powerpoint/2010/main" val="14864280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we take the predicted value for Y ($\hat{Y}$) and, since we are assuming the error variance is normally distributed around the predicted value, find the Z-score associated with the confidence interval (CI) we are interested in (so for a 95% CI we would use Z = 1.96 as can be seen in a table of normal distribution), we can create a range of scores around $\hat{Y}$ in which we can be 95% confident that the true value of Y exists.  The equation to do this is:$$\hat{Y} \pm Z_{CI} *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78</a:t>
            </a:fld>
            <a:endParaRPr lang="en-US"/>
          </a:p>
        </p:txBody>
      </p:sp>
    </p:spTree>
    <p:extLst>
      <p:ext uri="{BB962C8B-B14F-4D97-AF65-F5344CB8AC3E}">
        <p14:creationId xmlns:p14="http://schemas.microsoft.com/office/powerpoint/2010/main" val="8701041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79</a:t>
            </a:fld>
            <a:endParaRPr lang="en-US"/>
          </a:p>
        </p:txBody>
      </p:sp>
    </p:spTree>
    <p:extLst>
      <p:ext uri="{BB962C8B-B14F-4D97-AF65-F5344CB8AC3E}">
        <p14:creationId xmlns:p14="http://schemas.microsoft.com/office/powerpoint/2010/main" val="1327430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Measurement: assignment of values to a variable, according to a certain rule. There are four levels of measurement that are used when assigning values to variables - nominal, ordinal, interval, and ratio.</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a:t>
            </a:fld>
            <a:endParaRPr lang="en-US"/>
          </a:p>
        </p:txBody>
      </p:sp>
    </p:spTree>
    <p:extLst>
      <p:ext uri="{BB962C8B-B14F-4D97-AF65-F5344CB8AC3E}">
        <p14:creationId xmlns:p14="http://schemas.microsoft.com/office/powerpoint/2010/main" val="48576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that you've been introduced to the basics of statistical learning, let's begin to take a look at some supervised and unsupervised machine learning tasks and how to accomplish them in 'R'.  Once the basics of machine learning are covered, we'll return to the *process* of using machine learning and statistical analysis to help identify anomalies and possible security events from your security data.</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83</a:t>
            </a:fld>
            <a:endParaRPr lang="en-US"/>
          </a:p>
        </p:txBody>
      </p:sp>
    </p:spTree>
    <p:extLst>
      <p:ext uri="{BB962C8B-B14F-4D97-AF65-F5344CB8AC3E}">
        <p14:creationId xmlns:p14="http://schemas.microsoft.com/office/powerpoint/2010/main" val="685445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of the statistical tools that you will be using rely on basic arithmetic functions, such as addition, subtraction, multiplication, and division.  As such, it is important to review related notation and concepts.  In equations, we use symbols to represent values, locations, and operations.  For example, in the equation $2+3$, the digit symbols '2' and '3' represent the values that we expect, and the '+' sign indicates the operation to perform.  If we were missing a value, we might represent it with letter, such as 'x' or 'y' as in $2+x$.  If we had many values to sum, and we knew exactly how many numbers there were but not their values, we might represent the operation we want to perform by writing out an equation and using subscripts to indicate which value in the collection of possible values we want to perform the operation on:$$x_1 + x_2 + x_3 + x_4 + x_5 + x_6 + x_7 + x_8 + x_9 + x_{10}$$</a:t>
            </a:r>
          </a:p>
          <a:p>
            <a:endParaRPr lang="en-US" dirty="0" smtClean="0"/>
          </a:p>
          <a:p>
            <a:r>
              <a:rPr lang="en-US" dirty="0" smtClean="0"/>
              <a:t>While this works well if we know the exact number of values and that number is small, you can imagine how tedious it would be if the number of values were anything substantial.  So rather than write out all the variables, we can use other notation to indicate that we want to sum the values from $x_1$ to $x_{10}$ utilizing summation notation:$$\sum_{</a:t>
            </a:r>
            <a:r>
              <a:rPr lang="en-US" dirty="0" err="1" smtClean="0"/>
              <a:t>i</a:t>
            </a:r>
            <a:r>
              <a:rPr lang="en-US" dirty="0" smtClean="0"/>
              <a:t>=1}^{10}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7</a:t>
            </a:fld>
            <a:endParaRPr lang="en-US"/>
          </a:p>
        </p:txBody>
      </p:sp>
    </p:spTree>
    <p:extLst>
      <p:ext uri="{BB962C8B-B14F-4D97-AF65-F5344CB8AC3E}">
        <p14:creationId xmlns:p14="http://schemas.microsoft.com/office/powerpoint/2010/main" val="373970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number on the bottom indicates where to begin, and the number on top of the symbol (sigma) indicates where to end.  In our case, we started at 1 and ended at 10.  But what if we don't know exactly how many numbers there are in the set?  Then we can indicate that by placing a variable in place of the '10' on top of the summation sign (usually 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8</a:t>
            </a:fld>
            <a:endParaRPr lang="en-US"/>
          </a:p>
        </p:txBody>
      </p:sp>
    </p:spTree>
    <p:extLst>
      <p:ext uri="{BB962C8B-B14F-4D97-AF65-F5344CB8AC3E}">
        <p14:creationId xmlns:p14="http://schemas.microsoft.com/office/powerpoint/2010/main" val="764178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notation makes it easy to specify operations you want to apply to a set of numbers, even if you don't know beforehand how many numbers there are.  For example, if we want to specify the average of a set of values, we could write:$$\</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9</a:t>
            </a:fld>
            <a:endParaRPr lang="en-US"/>
          </a:p>
        </p:txBody>
      </p:sp>
    </p:spTree>
    <p:extLst>
      <p:ext uri="{BB962C8B-B14F-4D97-AF65-F5344CB8AC3E}">
        <p14:creationId xmlns:p14="http://schemas.microsoft.com/office/powerpoint/2010/main" val="155683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id Title">
    <p:spTree>
      <p:nvGrpSpPr>
        <p:cNvPr id="1" name=""/>
        <p:cNvGrpSpPr/>
        <p:nvPr/>
      </p:nvGrpSpPr>
      <p:grpSpPr>
        <a:xfrm>
          <a:off x="0" y="0"/>
          <a:ext cx="0" cy="0"/>
          <a:chOff x="0" y="0"/>
          <a:chExt cx="0" cy="0"/>
        </a:xfrm>
      </p:grpSpPr>
      <p:sp>
        <p:nvSpPr>
          <p:cNvPr id="3" name="Text Placeholder 3"/>
          <p:cNvSpPr>
            <a:spLocks noGrp="1"/>
          </p:cNvSpPr>
          <p:nvPr>
            <p:ph type="body" sz="half" idx="11" hasCustomPrompt="1"/>
          </p:nvPr>
        </p:nvSpPr>
        <p:spPr>
          <a:xfrm>
            <a:off x="685800" y="2918044"/>
            <a:ext cx="7772400" cy="584776"/>
          </a:xfrm>
          <a:prstGeom prst="rect">
            <a:avLst/>
          </a:prstGeom>
        </p:spPr>
        <p:txBody>
          <a:bodyPr anchor="b">
            <a:spAutoFit/>
          </a:bodyPr>
          <a:lstStyle>
            <a:lvl1pPr marL="0" indent="0" algn="ctr">
              <a:buNone/>
              <a:defRPr sz="3200" b="0" i="0">
                <a:solidFill>
                  <a:schemeClr val="bg1"/>
                </a:solidFill>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
        <p:nvSpPr>
          <p:cNvPr id="4" name="Text Placeholder 3"/>
          <p:cNvSpPr>
            <a:spLocks noGrp="1"/>
          </p:cNvSpPr>
          <p:nvPr>
            <p:ph type="body" sz="half" idx="12" hasCustomPrompt="1"/>
          </p:nvPr>
        </p:nvSpPr>
        <p:spPr>
          <a:xfrm>
            <a:off x="2362200" y="3867150"/>
            <a:ext cx="4419600" cy="400110"/>
          </a:xfrm>
          <a:prstGeom prst="rect">
            <a:avLst/>
          </a:prstGeom>
        </p:spPr>
        <p:txBody>
          <a:bodyPr wrap="square" anchor="b">
            <a:spAutoFit/>
          </a:bodyPr>
          <a:lstStyle>
            <a:lvl1pPr marL="0" indent="0" algn="ctr">
              <a:buNone/>
              <a:defRPr sz="2000" b="0" i="0">
                <a:solidFill>
                  <a:schemeClr val="bg1"/>
                </a:solidFill>
                <a:latin typeface="HelveticaNeueLT Std"/>
                <a:cs typeface="HelveticaNeueLT St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cxnSp>
        <p:nvCxnSpPr>
          <p:cNvPr id="4" name="Straight Connector 3"/>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872674"/>
            <a:ext cx="8077200" cy="584776"/>
          </a:xfrm>
          <a:prstGeom prst="rect">
            <a:avLst/>
          </a:prstGeom>
        </p:spPr>
        <p:txBody>
          <a:bodyPr vert="horz" anchor="b">
            <a:spAutoFit/>
          </a:bodyPr>
          <a:lstStyle>
            <a:lvl1pPr>
              <a:defRPr sz="3200" b="0" i="0">
                <a:solidFill>
                  <a:schemeClr val="bg1"/>
                </a:solidFill>
                <a:latin typeface="Helvetica Neue Bold Condensed"/>
                <a:cs typeface="Helvetica Neue Bold Condensed"/>
              </a:defRPr>
            </a:lvl1pPr>
          </a:lstStyle>
          <a:p>
            <a:r>
              <a:rPr lang="en-US" dirty="0" smtClean="0"/>
              <a:t>Click to add Section Title</a:t>
            </a:r>
            <a:endParaRPr lang="en-US" dirty="0"/>
          </a:p>
        </p:txBody>
      </p:sp>
      <p:cxnSp>
        <p:nvCxnSpPr>
          <p:cNvPr id="4" name="Straight Connector 3"/>
          <p:cNvCxnSpPr/>
          <p:nvPr userDrawn="1"/>
        </p:nvCxnSpPr>
        <p:spPr>
          <a:xfrm rot="10800000">
            <a:off x="2628900" y="2571752"/>
            <a:ext cx="3886200" cy="1191"/>
          </a:xfrm>
          <a:prstGeom prst="line">
            <a:avLst/>
          </a:prstGeom>
          <a:ln w="12700" cap="flat" cmpd="sng" algn="ctr">
            <a:solidFill>
              <a:schemeClr val="bg1"/>
            </a:solidFill>
            <a:prstDash val="solid"/>
            <a:round/>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chemeClr val="bg1"/>
                </a:solidFill>
                <a:latin typeface="Helvetica Neue"/>
                <a:cs typeface="Helvetica Neue"/>
              </a:defRPr>
            </a:lvl1pPr>
          </a:lstStyle>
          <a:p>
            <a:r>
              <a:rPr lang="en-US" dirty="0" smtClean="0"/>
              <a:t>Click to add Heading</a:t>
            </a:r>
            <a:endParaRPr lang="en-US" dirty="0"/>
          </a:p>
        </p:txBody>
      </p:sp>
      <p:sp>
        <p:nvSpPr>
          <p:cNvPr id="4" name="Text Placeholder 3"/>
          <p:cNvSpPr>
            <a:spLocks noGrp="1"/>
          </p:cNvSpPr>
          <p:nvPr>
            <p:ph type="body" sz="half" idx="2" hasCustomPrompt="1"/>
          </p:nvPr>
        </p:nvSpPr>
        <p:spPr>
          <a:xfrm>
            <a:off x="533400" y="1143001"/>
            <a:ext cx="3962400" cy="3314701"/>
          </a:xfrm>
          <a:prstGeom prst="rect">
            <a:avLst/>
          </a:prstGeom>
        </p:spPr>
        <p:txBody>
          <a:bodyPr>
            <a:normAutofit/>
          </a:bodyPr>
          <a:lstStyle>
            <a:lvl1pPr marL="0" indent="0">
              <a:lnSpc>
                <a:spcPct val="150000"/>
              </a:lnSpc>
              <a:spcBef>
                <a:spcPts val="0"/>
              </a:spcBef>
              <a:buNone/>
              <a:defRPr sz="1200" b="0" i="0">
                <a:solidFill>
                  <a:schemeClr val="bg1"/>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9" name="Straight Connector 8"/>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10" name="Picture Placeholder 2"/>
          <p:cNvSpPr>
            <a:spLocks noGrp="1"/>
          </p:cNvSpPr>
          <p:nvPr>
            <p:ph type="pic" idx="12"/>
          </p:nvPr>
        </p:nvSpPr>
        <p:spPr>
          <a:xfrm>
            <a:off x="46482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mp;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sp>
        <p:nvSpPr>
          <p:cNvPr id="10" name="Text Placeholder 3"/>
          <p:cNvSpPr>
            <a:spLocks noGrp="1"/>
          </p:cNvSpPr>
          <p:nvPr>
            <p:ph type="body" sz="half" idx="2" hasCustomPrompt="1"/>
          </p:nvPr>
        </p:nvSpPr>
        <p:spPr>
          <a:xfrm>
            <a:off x="4572000" y="1143001"/>
            <a:ext cx="3962400" cy="3314701"/>
          </a:xfrm>
          <a:prstGeom prst="rect">
            <a:avLst/>
          </a:prstGeom>
        </p:spPr>
        <p:txBody>
          <a:bodyPr>
            <a:normAutofit/>
          </a:bodyPr>
          <a:lstStyle>
            <a:lvl1pPr marL="0" indent="0">
              <a:lnSpc>
                <a:spcPct val="150000"/>
              </a:lnSpc>
              <a:spcBef>
                <a:spcPts val="0"/>
              </a:spcBef>
              <a:buNone/>
              <a:defRPr sz="1200" b="0" i="0">
                <a:solidFill>
                  <a:srgbClr val="FFFFFF"/>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sp>
        <p:nvSpPr>
          <p:cNvPr id="11" name="Picture Placeholder 2"/>
          <p:cNvSpPr>
            <a:spLocks noGrp="1"/>
          </p:cNvSpPr>
          <p:nvPr>
            <p:ph type="pic" idx="12"/>
          </p:nvPr>
        </p:nvSpPr>
        <p:spPr>
          <a:xfrm>
            <a:off x="6096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cxnSp>
        <p:nvCxnSpPr>
          <p:cNvPr id="12" name="Straight Connector 11"/>
          <p:cNvCxnSpPr/>
          <p:nvPr userDrawn="1"/>
        </p:nvCxnSpPr>
        <p:spPr>
          <a:xfrm rot="10800000">
            <a:off x="46482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362200" y="742950"/>
            <a:ext cx="61722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sp>
        <p:nvSpPr>
          <p:cNvPr id="10" name="Text Placeholder 3"/>
          <p:cNvSpPr>
            <a:spLocks noGrp="1"/>
          </p:cNvSpPr>
          <p:nvPr>
            <p:ph type="body" sz="half" idx="2" hasCustomPrompt="1"/>
          </p:nvPr>
        </p:nvSpPr>
        <p:spPr>
          <a:xfrm>
            <a:off x="2362200" y="1143001"/>
            <a:ext cx="6172200" cy="3314701"/>
          </a:xfrm>
          <a:prstGeom prst="rect">
            <a:avLst/>
          </a:prstGeom>
        </p:spPr>
        <p:txBody>
          <a:bodyPr>
            <a:normAutofit/>
          </a:bodyPr>
          <a:lstStyle>
            <a:lvl1pPr marL="0" indent="0">
              <a:lnSpc>
                <a:spcPct val="150000"/>
              </a:lnSpc>
              <a:spcBef>
                <a:spcPts val="0"/>
              </a:spcBef>
              <a:buNone/>
              <a:defRPr sz="1200" b="0" i="0">
                <a:solidFill>
                  <a:srgbClr val="FFFFFF"/>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11" name="Straight Connector 10"/>
          <p:cNvCxnSpPr/>
          <p:nvPr userDrawn="1"/>
        </p:nvCxnSpPr>
        <p:spPr>
          <a:xfrm>
            <a:off x="2480896" y="1084057"/>
            <a:ext cx="6053504" cy="1795"/>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cxnSp>
        <p:nvCxnSpPr>
          <p:cNvPr id="12" name="Straight Connector 11"/>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13" name="Picture Placeholder 2"/>
          <p:cNvSpPr>
            <a:spLocks noGrp="1"/>
          </p:cNvSpPr>
          <p:nvPr>
            <p:ph type="pic" idx="12"/>
          </p:nvPr>
        </p:nvSpPr>
        <p:spPr>
          <a:xfrm>
            <a:off x="4648200" y="1143001"/>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3"/>
          </p:nvPr>
        </p:nvSpPr>
        <p:spPr>
          <a:xfrm>
            <a:off x="609600" y="1143000"/>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cxnSp>
        <p:nvCxnSpPr>
          <p:cNvPr id="12" name="Straight Connector 11"/>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5/16/17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185626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5/16/17</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771895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5/16/17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80069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872674"/>
            <a:ext cx="8077200" cy="584776"/>
          </a:xfrm>
          <a:prstGeom prst="rect">
            <a:avLst/>
          </a:prstGeom>
        </p:spPr>
        <p:txBody>
          <a:bodyPr vert="horz" anchor="b">
            <a:spAutoFit/>
          </a:bodyPr>
          <a:lstStyle>
            <a:lvl1pPr>
              <a:defRPr sz="3200" b="0" i="0">
                <a:latin typeface="Helvetica Neue Bold Condensed"/>
                <a:cs typeface="Helvetica Neue Bold Condensed"/>
              </a:defRPr>
            </a:lvl1pPr>
          </a:lstStyle>
          <a:p>
            <a:r>
              <a:rPr lang="en-US" dirty="0" smtClean="0"/>
              <a:t>Click to add Section Title</a:t>
            </a:r>
            <a:endParaRPr lang="en-US" dirty="0"/>
          </a:p>
        </p:txBody>
      </p:sp>
      <p:cxnSp>
        <p:nvCxnSpPr>
          <p:cNvPr id="4" name="Straight Connector 3"/>
          <p:cNvCxnSpPr/>
          <p:nvPr userDrawn="1"/>
        </p:nvCxnSpPr>
        <p:spPr>
          <a:xfrm rot="10800000">
            <a:off x="2628900" y="2571752"/>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A6192E"/>
                </a:solidFill>
                <a:latin typeface="Helvetica Neue"/>
                <a:cs typeface="Helvetica Neue"/>
              </a:defRPr>
            </a:lvl1pPr>
          </a:lstStyle>
          <a:p>
            <a:r>
              <a:rPr lang="en-US" dirty="0" smtClean="0"/>
              <a:t>Click to add Headline</a:t>
            </a:r>
            <a:endParaRPr lang="en-US" dirty="0"/>
          </a:p>
        </p:txBody>
      </p:sp>
      <p:sp>
        <p:nvSpPr>
          <p:cNvPr id="4" name="Text Placeholder 3"/>
          <p:cNvSpPr>
            <a:spLocks noGrp="1"/>
          </p:cNvSpPr>
          <p:nvPr>
            <p:ph type="body" sz="half" idx="2" hasCustomPrompt="1"/>
          </p:nvPr>
        </p:nvSpPr>
        <p:spPr>
          <a:xfrm>
            <a:off x="533400" y="1143001"/>
            <a:ext cx="3962400" cy="3314701"/>
          </a:xfrm>
          <a:prstGeom prst="rect">
            <a:avLst/>
          </a:prstGeom>
        </p:spPr>
        <p:txBody>
          <a:bodyPr>
            <a:normAutofit/>
          </a:bodyPr>
          <a:lstStyle>
            <a:lvl1pPr marL="0" indent="0">
              <a:lnSpc>
                <a:spcPct val="150000"/>
              </a:lnSpc>
              <a:spcBef>
                <a:spcPts val="0"/>
              </a:spcBef>
              <a:spcAft>
                <a:spcPts val="0"/>
              </a:spcAft>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9" name="Straight Connector 8"/>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0" name="Picture Placeholder 2"/>
          <p:cNvSpPr>
            <a:spLocks noGrp="1"/>
          </p:cNvSpPr>
          <p:nvPr>
            <p:ph type="pic" idx="12"/>
          </p:nvPr>
        </p:nvSpPr>
        <p:spPr>
          <a:xfrm>
            <a:off x="46482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6192E"/>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amp;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sp>
        <p:nvSpPr>
          <p:cNvPr id="10" name="Text Placeholder 3"/>
          <p:cNvSpPr>
            <a:spLocks noGrp="1"/>
          </p:cNvSpPr>
          <p:nvPr>
            <p:ph type="body" sz="half" idx="2" hasCustomPrompt="1"/>
          </p:nvPr>
        </p:nvSpPr>
        <p:spPr>
          <a:xfrm>
            <a:off x="4572000" y="1143001"/>
            <a:ext cx="3962400" cy="3314701"/>
          </a:xfrm>
          <a:prstGeom prst="rect">
            <a:avLst/>
          </a:prstGeom>
        </p:spPr>
        <p:txBody>
          <a:bodyPr>
            <a:normAutofit/>
          </a:bodyPr>
          <a:lstStyle>
            <a:lvl1pPr marL="0" indent="0">
              <a:lnSpc>
                <a:spcPct val="150000"/>
              </a:lnSpc>
              <a:spcBef>
                <a:spcPts val="0"/>
              </a:spcBef>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sp>
        <p:nvSpPr>
          <p:cNvPr id="11" name="Picture Placeholder 2"/>
          <p:cNvSpPr>
            <a:spLocks noGrp="1"/>
          </p:cNvSpPr>
          <p:nvPr>
            <p:ph type="pic" idx="12"/>
          </p:nvPr>
        </p:nvSpPr>
        <p:spPr>
          <a:xfrm>
            <a:off x="6096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cxnSp>
        <p:nvCxnSpPr>
          <p:cNvPr id="12" name="Straight Connector 11"/>
          <p:cNvCxnSpPr/>
          <p:nvPr userDrawn="1"/>
        </p:nvCxnSpPr>
        <p:spPr>
          <a:xfrm rot="10800000">
            <a:off x="46482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362200" y="742950"/>
            <a:ext cx="61722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sp>
        <p:nvSpPr>
          <p:cNvPr id="10" name="Text Placeholder 3"/>
          <p:cNvSpPr>
            <a:spLocks noGrp="1"/>
          </p:cNvSpPr>
          <p:nvPr>
            <p:ph type="body" sz="half" idx="2" hasCustomPrompt="1"/>
          </p:nvPr>
        </p:nvSpPr>
        <p:spPr>
          <a:xfrm>
            <a:off x="2362200" y="1143001"/>
            <a:ext cx="6172200" cy="3314701"/>
          </a:xfrm>
          <a:prstGeom prst="rect">
            <a:avLst/>
          </a:prstGeom>
        </p:spPr>
        <p:txBody>
          <a:bodyPr>
            <a:normAutofit/>
          </a:bodyPr>
          <a:lstStyle>
            <a:lvl1pPr marL="0" indent="0">
              <a:lnSpc>
                <a:spcPct val="150000"/>
              </a:lnSpc>
              <a:spcBef>
                <a:spcPts val="0"/>
              </a:spcBef>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11" name="Straight Connector 10"/>
          <p:cNvCxnSpPr/>
          <p:nvPr userDrawn="1"/>
        </p:nvCxnSpPr>
        <p:spPr>
          <a:xfrm>
            <a:off x="2480896" y="1084055"/>
            <a:ext cx="6053504" cy="1191"/>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cxnSp>
        <p:nvCxnSpPr>
          <p:cNvPr id="12" name="Straight Connector 11"/>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3" name="Picture Placeholder 2"/>
          <p:cNvSpPr>
            <a:spLocks noGrp="1"/>
          </p:cNvSpPr>
          <p:nvPr>
            <p:ph type="pic" idx="12"/>
          </p:nvPr>
        </p:nvSpPr>
        <p:spPr>
          <a:xfrm>
            <a:off x="4648200" y="1143001"/>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3"/>
          </p:nvPr>
        </p:nvSpPr>
        <p:spPr>
          <a:xfrm>
            <a:off x="609600" y="1143000"/>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3.xml"/><Relationship Id="rId8" Type="http://schemas.openxmlformats.org/officeDocument/2006/relationships/image" Target="../media/image2.jp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A6192E"/>
        </a:solidFill>
        <a:effectLst/>
      </p:bgPr>
    </p:bg>
    <p:spTree>
      <p:nvGrpSpPr>
        <p:cNvPr id="1" name=""/>
        <p:cNvGrpSpPr/>
        <p:nvPr/>
      </p:nvGrpSpPr>
      <p:grpSpPr>
        <a:xfrm>
          <a:off x="0" y="0"/>
          <a:ext cx="0" cy="0"/>
          <a:chOff x="0" y="0"/>
          <a:chExt cx="0" cy="0"/>
        </a:xfrm>
      </p:grpSpPr>
      <p:cxnSp>
        <p:nvCxnSpPr>
          <p:cNvPr id="11" name="Straight Connector 10"/>
          <p:cNvCxnSpPr/>
          <p:nvPr/>
        </p:nvCxnSpPr>
        <p:spPr>
          <a:xfrm>
            <a:off x="2362200" y="3657601"/>
            <a:ext cx="4419600" cy="119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userDrawn="1"/>
        </p:nvSpPr>
        <p:spPr>
          <a:xfrm>
            <a:off x="5922778" y="2374909"/>
            <a:ext cx="914400" cy="914400"/>
          </a:xfrm>
          <a:prstGeom prst="rect">
            <a:avLst/>
          </a:prstGeom>
        </p:spPr>
        <p:txBody>
          <a:bodyPr wrap="none" rtlCol="0" anchor="b">
            <a:normAutofit/>
          </a:bodyPr>
          <a:lstStyle/>
          <a:p>
            <a:pPr marL="0" marR="0" indent="0" algn="ctr" defTabSz="457200" rtl="0" eaLnBrk="1" fontAlgn="auto" latinLnBrk="0" hangingPunct="1">
              <a:lnSpc>
                <a:spcPct val="100000"/>
              </a:lnSpc>
              <a:spcBef>
                <a:spcPct val="0"/>
              </a:spcBef>
              <a:spcAft>
                <a:spcPts val="0"/>
              </a:spcAft>
              <a:buClrTx/>
              <a:buSzTx/>
              <a:buFontTx/>
              <a:buNone/>
              <a:tabLst/>
            </a:pPr>
            <a:endParaRPr kumimoji="0" lang="en-US" sz="3200" b="0" i="0" u="none" strike="noStrike" kern="1200" cap="none" spc="0" normalizeH="0" baseline="0" noProof="0" dirty="0" smtClean="0">
              <a:ln>
                <a:noFill/>
              </a:ln>
              <a:solidFill>
                <a:schemeClr val="bg1"/>
              </a:solidFill>
              <a:effectLst/>
              <a:uLnTx/>
              <a:uFillTx/>
              <a:latin typeface="Helvetica Neue Bold Condensed"/>
              <a:ea typeface="+mj-ea"/>
              <a:cs typeface="Helvetica Neue Bold Condensed"/>
            </a:endParaRPr>
          </a:p>
        </p:txBody>
      </p:sp>
      <p:pic>
        <p:nvPicPr>
          <p:cNvPr id="3" name="Picture 2" descr="QF-CMUQ-ENG_CobrandedLogo_60-40_REV.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819400" y="725264"/>
            <a:ext cx="3438589" cy="177475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83" r:id="rId2"/>
    <p:sldLayoutId id="2147483684" r:id="rId3"/>
    <p:sldLayoutId id="2147483685" r:id="rId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4000">
              <a:schemeClr val="bg1"/>
            </a:gs>
            <a:gs pos="100000">
              <a:srgbClr val="B2B2B2"/>
            </a:gs>
          </a:gsLst>
          <a:lin ang="5400000" scaled="0"/>
          <a:tileRect/>
        </a:gradFill>
        <a:effectLst/>
      </p:bgPr>
    </p:bg>
    <p:spTree>
      <p:nvGrpSpPr>
        <p:cNvPr id="1" name=""/>
        <p:cNvGrpSpPr/>
        <p:nvPr/>
      </p:nvGrpSpPr>
      <p:grpSpPr>
        <a:xfrm>
          <a:off x="0" y="0"/>
          <a:ext cx="0" cy="0"/>
          <a:chOff x="0" y="0"/>
          <a:chExt cx="0" cy="0"/>
        </a:xfrm>
      </p:grpSpPr>
      <p:cxnSp>
        <p:nvCxnSpPr>
          <p:cNvPr id="5" name="Straight Connector 4"/>
          <p:cNvCxnSpPr/>
          <p:nvPr/>
        </p:nvCxnSpPr>
        <p:spPr>
          <a:xfrm rot="10800000">
            <a:off x="609600" y="4685109"/>
            <a:ext cx="7924800" cy="1192"/>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Date Placeholder 3"/>
          <p:cNvSpPr txBox="1">
            <a:spLocks/>
          </p:cNvSpPr>
          <p:nvPr/>
        </p:nvSpPr>
        <p:spPr>
          <a:xfrm>
            <a:off x="3505200" y="4755357"/>
            <a:ext cx="5105400" cy="273844"/>
          </a:xfrm>
          <a:prstGeom prst="rect">
            <a:avLst/>
          </a:prstGeom>
        </p:spPr>
        <p:txBody>
          <a:bodyPr anchor="t"/>
          <a:lstStyle>
            <a:lvl1pPr algn="ctr">
              <a:defRPr sz="2000" b="0" i="0">
                <a:solidFill>
                  <a:schemeClr val="bg1"/>
                </a:solidFill>
                <a:latin typeface="HelveticaNeueLT Std Thin Italic"/>
                <a:cs typeface="HelveticaNeueLT Std Thin Italic"/>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000" cap="none" spc="200" normalizeH="0" baseline="0" noProof="0" dirty="0">
              <a:ln>
                <a:noFill/>
              </a:ln>
              <a:solidFill>
                <a:srgbClr val="AD0000"/>
              </a:solidFill>
              <a:effectLst/>
              <a:uLnTx/>
              <a:uFillTx/>
              <a:latin typeface="HelveticaNeueLT Std"/>
              <a:ea typeface="+mn-ea"/>
              <a:cs typeface="HelveticaNeueLT St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81"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4000">
              <a:srgbClr val="3E3E3E"/>
            </a:gs>
            <a:gs pos="100000">
              <a:srgbClr val="000000"/>
            </a:gs>
          </a:gsLst>
          <a:lin ang="5400000" scaled="0"/>
          <a:tileRect/>
        </a:gradFill>
        <a:effectLst/>
      </p:bgPr>
    </p:bg>
    <p:spTree>
      <p:nvGrpSpPr>
        <p:cNvPr id="1" name=""/>
        <p:cNvGrpSpPr/>
        <p:nvPr/>
      </p:nvGrpSpPr>
      <p:grpSpPr>
        <a:xfrm>
          <a:off x="0" y="0"/>
          <a:ext cx="0" cy="0"/>
          <a:chOff x="0" y="0"/>
          <a:chExt cx="0" cy="0"/>
        </a:xfrm>
      </p:grpSpPr>
      <p:cxnSp>
        <p:nvCxnSpPr>
          <p:cNvPr id="5" name="Straight Connector 4"/>
          <p:cNvCxnSpPr/>
          <p:nvPr/>
        </p:nvCxnSpPr>
        <p:spPr>
          <a:xfrm rot="10800000">
            <a:off x="609600" y="4685109"/>
            <a:ext cx="7924800" cy="1192"/>
          </a:xfrm>
          <a:prstGeom prst="line">
            <a:avLst/>
          </a:prstGeom>
          <a:ln w="63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Date Placeholder 3"/>
          <p:cNvSpPr txBox="1">
            <a:spLocks/>
          </p:cNvSpPr>
          <p:nvPr/>
        </p:nvSpPr>
        <p:spPr>
          <a:xfrm>
            <a:off x="6553200" y="4755357"/>
            <a:ext cx="2057400" cy="273844"/>
          </a:xfrm>
          <a:prstGeom prst="rect">
            <a:avLst/>
          </a:prstGeom>
        </p:spPr>
        <p:txBody>
          <a:bodyPr anchor="t"/>
          <a:lstStyle>
            <a:lvl1pPr algn="ctr">
              <a:defRPr sz="2000" b="0" i="0">
                <a:solidFill>
                  <a:schemeClr val="bg1"/>
                </a:solidFill>
                <a:latin typeface="HelveticaNeueLT Std Thin Italic"/>
                <a:cs typeface="HelveticaNeueLT Std Thin Italic"/>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000" cap="none" spc="200" normalizeH="0" baseline="0" noProof="0" dirty="0" smtClean="0">
                <a:ln>
                  <a:noFill/>
                </a:ln>
                <a:solidFill>
                  <a:schemeClr val="bg1"/>
                </a:solidFill>
                <a:effectLst/>
                <a:uLnTx/>
                <a:uFillTx/>
                <a:latin typeface="HelveticaNeueLT Std"/>
                <a:ea typeface="+mn-ea"/>
                <a:cs typeface="HelveticaNeueLT Std"/>
              </a:rPr>
              <a:t>QATAR.CMU.EDU</a:t>
            </a:r>
            <a:endParaRPr kumimoji="0" lang="en-US" sz="1000" b="0" i="0" u="none" strike="noStrike" kern="1000" cap="none" spc="200" normalizeH="0" baseline="0" noProof="0" dirty="0">
              <a:ln>
                <a:noFill/>
              </a:ln>
              <a:solidFill>
                <a:schemeClr val="bg1"/>
              </a:solidFill>
              <a:effectLst/>
              <a:uLnTx/>
              <a:uFillTx/>
              <a:latin typeface="HelveticaNeueLT Std"/>
              <a:ea typeface="+mn-ea"/>
              <a:cs typeface="HelveticaNeueLT Std"/>
            </a:endParaRPr>
          </a:p>
        </p:txBody>
      </p:sp>
      <p:sp>
        <p:nvSpPr>
          <p:cNvPr id="8" name="Rectangle 7"/>
          <p:cNvSpPr/>
          <p:nvPr userDrawn="1"/>
        </p:nvSpPr>
        <p:spPr>
          <a:xfrm>
            <a:off x="431800" y="0"/>
            <a:ext cx="8382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33400" y="92311"/>
            <a:ext cx="612447" cy="523876"/>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82"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tiff"/><Relationship Id="rId3" Type="http://schemas.openxmlformats.org/officeDocument/2006/relationships/image" Target="../media/image1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2.tiff"/></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7.tiff"/></Relationships>
</file>

<file path=ppt/slides/_rels/slide23.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7.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3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33.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34.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tiff"/><Relationship Id="rId3" Type="http://schemas.openxmlformats.org/officeDocument/2006/relationships/image" Target="../media/image35.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tiff"/><Relationship Id="rId3" Type="http://schemas.openxmlformats.org/officeDocument/2006/relationships/image" Target="../media/image3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3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38.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9.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0.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1.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42.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43.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6.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47.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0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48.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4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ommunity.c9.io/t/how-to-get-jupyter-notebook-to-run-on-c9/6518/3)"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5.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 Id="rId3" Type="http://schemas.openxmlformats.org/officeDocument/2006/relationships/image" Target="../media/image5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4.png"/><Relationship Id="rId3"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half" idx="11"/>
          </p:nvPr>
        </p:nvSpPr>
        <p:spPr/>
        <p:txBody>
          <a:bodyPr/>
          <a:lstStyle/>
          <a:p>
            <a:r>
              <a:rPr lang="en-US" dirty="0" smtClean="0"/>
              <a:t>Information Security Data Analytics</a:t>
            </a:r>
            <a:endParaRPr lang="en-US" dirty="0"/>
          </a:p>
        </p:txBody>
      </p:sp>
      <p:sp>
        <p:nvSpPr>
          <p:cNvPr id="3" name="Text Placeholder 2"/>
          <p:cNvSpPr>
            <a:spLocks noGrp="1"/>
          </p:cNvSpPr>
          <p:nvPr>
            <p:ph type="body" sz="half" idx="12"/>
          </p:nvPr>
        </p:nvSpPr>
        <p:spPr/>
        <p:txBody>
          <a:bodyPr/>
          <a:lstStyle/>
          <a:p>
            <a:r>
              <a:rPr lang="en-US" dirty="0" smtClean="0"/>
              <a:t>16/18 April 2017</a:t>
            </a:r>
            <a:endParaRPr lang="en-US" dirty="0"/>
          </a:p>
        </p:txBody>
      </p:sp>
    </p:spTree>
    <p:extLst>
      <p:ext uri="{BB962C8B-B14F-4D97-AF65-F5344CB8AC3E}">
        <p14:creationId xmlns:p14="http://schemas.microsoft.com/office/powerpoint/2010/main" val="1233805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smtClean="0"/>
              <a:t>Symbols for mean (average):</a:t>
            </a:r>
            <a:endParaRPr lang="en-US" dirty="0"/>
          </a:p>
          <a:p>
            <a:endParaRPr lang="en-US" dirty="0" smtClean="0"/>
          </a:p>
          <a:p>
            <a:r>
              <a:rPr lang="en-US" dirty="0" smtClean="0"/>
              <a:t>Sample:						</a:t>
            </a:r>
            <a:r>
              <a:rPr lang="en-US" dirty="0"/>
              <a:t>Population:</a:t>
            </a:r>
            <a:endParaRPr lang="mr-IN" dirty="0"/>
          </a:p>
          <a:p>
            <a:endParaRPr lang="en-US" dirty="0" smtClean="0"/>
          </a:p>
          <a:p>
            <a:endParaRPr lang="en-US" dirty="0" smtClean="0"/>
          </a:p>
          <a:p>
            <a:endParaRPr lang="en-US" dirty="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10" name="Picture 9"/>
          <p:cNvPicPr>
            <a:picLocks noChangeAspect="1"/>
          </p:cNvPicPr>
          <p:nvPr/>
        </p:nvPicPr>
        <p:blipFill>
          <a:blip r:embed="rId3"/>
          <a:stretch>
            <a:fillRect/>
          </a:stretch>
        </p:blipFill>
        <p:spPr>
          <a:xfrm>
            <a:off x="2362200" y="1962150"/>
            <a:ext cx="2537823" cy="1320800"/>
          </a:xfrm>
          <a:prstGeom prst="rect">
            <a:avLst/>
          </a:prstGeom>
        </p:spPr>
      </p:pic>
      <p:pic>
        <p:nvPicPr>
          <p:cNvPr id="11" name="Picture 10"/>
          <p:cNvPicPr>
            <a:picLocks noChangeAspect="1"/>
          </p:cNvPicPr>
          <p:nvPr/>
        </p:nvPicPr>
        <p:blipFill>
          <a:blip r:embed="rId4"/>
          <a:stretch>
            <a:fillRect/>
          </a:stretch>
        </p:blipFill>
        <p:spPr>
          <a:xfrm>
            <a:off x="5715000" y="1985570"/>
            <a:ext cx="2609692" cy="1348180"/>
          </a:xfrm>
          <a:prstGeom prst="rect">
            <a:avLst/>
          </a:prstGeom>
        </p:spPr>
      </p:pic>
    </p:spTree>
    <p:extLst>
      <p:ext uri="{BB962C8B-B14F-4D97-AF65-F5344CB8AC3E}">
        <p14:creationId xmlns:p14="http://schemas.microsoft.com/office/powerpoint/2010/main" val="206482627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Check Classification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6585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Check Regression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739536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Machine Learning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303928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 Workflows with Pipelines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9567057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Performance with Ensembles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653382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Performance with Algorithm Tuning</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842478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and Load Model</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1199355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Model Template</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035943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Case Study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7997093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Classification Case Study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519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smtClean="0"/>
              <a:t>Product (multiply</a:t>
            </a:r>
            <a:r>
              <a:rPr lang="en-US" dirty="0"/>
              <a:t>) of a series: </a:t>
            </a:r>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4880065" y="1717723"/>
            <a:ext cx="1136469" cy="1473200"/>
          </a:xfrm>
          <a:prstGeom prst="rect">
            <a:avLst/>
          </a:prstGeom>
        </p:spPr>
      </p:pic>
    </p:spTree>
    <p:extLst>
      <p:ext uri="{BB962C8B-B14F-4D97-AF65-F5344CB8AC3E}">
        <p14:creationId xmlns:p14="http://schemas.microsoft.com/office/powerpoint/2010/main" val="148377120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half" idx="2"/>
          </p:nvPr>
        </p:nvSpPr>
        <p:spPr/>
        <p:txBody>
          <a:bodyPr/>
          <a:lstStyle/>
          <a:p>
            <a:endParaRPr lang="en-US"/>
          </a:p>
        </p:txBody>
      </p:sp>
      <p:sp>
        <p:nvSpPr>
          <p:cNvPr id="4" name="Text Placeholder 3"/>
          <p:cNvSpPr>
            <a:spLocks noGrp="1"/>
          </p:cNvSpPr>
          <p:nvPr>
            <p:ph type="body" sz="half" idx="11"/>
          </p:nvPr>
        </p:nvSpPr>
        <p:spPr/>
        <p:txBody>
          <a:bodyPr/>
          <a:lstStyle/>
          <a:p>
            <a:endParaRPr lang="en-US"/>
          </a:p>
        </p:txBody>
      </p:sp>
      <p:sp>
        <p:nvSpPr>
          <p:cNvPr id="5" name="TextBox 4"/>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439456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Describing Datasets</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Examine set as whole</a:t>
            </a:r>
          </a:p>
          <a:p>
            <a:pPr marL="171450" indent="-171450">
              <a:buFont typeface="Arial" charset="0"/>
              <a:buChar char="•"/>
            </a:pPr>
            <a:r>
              <a:rPr lang="en-US" dirty="0" smtClean="0"/>
              <a:t>Measures of Central Tendency: </a:t>
            </a:r>
          </a:p>
          <a:p>
            <a:pPr marL="628650" lvl="1" indent="-171450">
              <a:buFont typeface="Arial" charset="0"/>
              <a:buChar char="•"/>
            </a:pPr>
            <a:r>
              <a:rPr lang="en-US" dirty="0" smtClean="0"/>
              <a:t>Mean</a:t>
            </a:r>
          </a:p>
          <a:p>
            <a:pPr marL="628650" lvl="1" indent="-171450">
              <a:buFont typeface="Arial" charset="0"/>
              <a:buChar char="•"/>
            </a:pPr>
            <a:r>
              <a:rPr lang="en-US" dirty="0" smtClean="0"/>
              <a:t>Median</a:t>
            </a:r>
          </a:p>
          <a:p>
            <a:pPr marL="628650" lvl="1" indent="-171450">
              <a:buFont typeface="Arial" charset="0"/>
              <a:buChar char="•"/>
            </a:pPr>
            <a:r>
              <a:rPr lang="en-US" dirty="0" smtClean="0"/>
              <a:t>Mode</a:t>
            </a:r>
          </a:p>
          <a:p>
            <a:pPr marL="171450" indent="-171450">
              <a:buFont typeface="Arial" charset="0"/>
              <a:buChar char="•"/>
            </a:pPr>
            <a:r>
              <a:rPr lang="en-US" dirty="0" smtClean="0"/>
              <a:t>Measures of spread: </a:t>
            </a:r>
          </a:p>
          <a:p>
            <a:pPr marL="628650" lvl="1" indent="-171450">
              <a:buFont typeface="Arial" charset="0"/>
              <a:buChar char="•"/>
            </a:pPr>
            <a:r>
              <a:rPr lang="en-US" dirty="0" smtClean="0"/>
              <a:t>Range</a:t>
            </a:r>
          </a:p>
          <a:p>
            <a:pPr marL="628650" lvl="1" indent="-171450">
              <a:buFont typeface="Arial" charset="0"/>
              <a:buChar char="•"/>
            </a:pPr>
            <a:r>
              <a:rPr lang="en-US" dirty="0" smtClean="0"/>
              <a:t>Variance</a:t>
            </a:r>
          </a:p>
          <a:p>
            <a:pPr marL="628650" lvl="1" indent="-171450">
              <a:buFont typeface="Arial" charset="0"/>
              <a:buChar char="•"/>
            </a:pPr>
            <a:r>
              <a:rPr lang="en-US" dirty="0" smtClean="0"/>
              <a:t>Standard Dev. </a:t>
            </a:r>
            <a:endParaRPr lang="en-US" dirty="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132469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Mean or Expected Score</a:t>
            </a:r>
            <a:endParaRPr lang="en-US" dirty="0"/>
          </a:p>
        </p:txBody>
      </p:sp>
      <p:sp>
        <p:nvSpPr>
          <p:cNvPr id="3" name="Text Placeholder 2"/>
          <p:cNvSpPr>
            <a:spLocks noGrp="1"/>
          </p:cNvSpPr>
          <p:nvPr>
            <p:ph type="body" sz="half" idx="2"/>
          </p:nvPr>
        </p:nvSpPr>
        <p:spPr/>
        <p:txBody>
          <a:bodyPr/>
          <a:lstStyle/>
          <a:p>
            <a:r>
              <a:rPr lang="en-US" dirty="0" smtClean="0"/>
              <a:t>Mean - Sum of </a:t>
            </a:r>
            <a:r>
              <a:rPr lang="en-US" dirty="0"/>
              <a:t>scores divided by the number of scores. </a:t>
            </a:r>
            <a:endParaRPr lang="en-US" dirty="0" smtClean="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3"/>
          <a:stretch>
            <a:fillRect/>
          </a:stretch>
        </p:blipFill>
        <p:spPr>
          <a:xfrm>
            <a:off x="3810000" y="1809750"/>
            <a:ext cx="2537823" cy="1320800"/>
          </a:xfrm>
          <a:prstGeom prst="rect">
            <a:avLst/>
          </a:prstGeom>
        </p:spPr>
      </p:pic>
    </p:spTree>
    <p:extLst>
      <p:ext uri="{BB962C8B-B14F-4D97-AF65-F5344CB8AC3E}">
        <p14:creationId xmlns:p14="http://schemas.microsoft.com/office/powerpoint/2010/main" val="11437715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a:t>
            </a:r>
            <a:r>
              <a:rPr lang="mr-IN" dirty="0" smtClean="0"/>
              <a:t>–</a:t>
            </a:r>
            <a:r>
              <a:rPr lang="en-US" dirty="0" smtClean="0"/>
              <a:t> Problems with Mean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A</a:t>
            </a:r>
            <a:r>
              <a:rPr lang="en-US" dirty="0" smtClean="0"/>
              <a:t>ffected </a:t>
            </a:r>
            <a:r>
              <a:rPr lang="en-US" dirty="0"/>
              <a:t>by extreme (or outlier) scores. </a:t>
            </a:r>
            <a:endParaRPr lang="en-US" dirty="0" smtClean="0"/>
          </a:p>
          <a:p>
            <a:pPr marL="171450" indent="-171450">
              <a:buFont typeface="Arial" charset="0"/>
              <a:buChar char="•"/>
            </a:pPr>
            <a:r>
              <a:rPr lang="en-US" dirty="0" smtClean="0"/>
              <a:t>For example: </a:t>
            </a:r>
          </a:p>
          <a:p>
            <a:endParaRPr lang="en-US" dirty="0"/>
          </a:p>
          <a:p>
            <a:endParaRPr lang="en-US" dirty="0" smtClean="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3"/>
          <a:stretch>
            <a:fillRect/>
          </a:stretch>
        </p:blipFill>
        <p:spPr>
          <a:xfrm>
            <a:off x="914400" y="2571750"/>
            <a:ext cx="8001000" cy="327240"/>
          </a:xfrm>
          <a:prstGeom prst="rect">
            <a:avLst/>
          </a:prstGeom>
        </p:spPr>
      </p:pic>
    </p:spTree>
    <p:extLst>
      <p:ext uri="{BB962C8B-B14F-4D97-AF65-F5344CB8AC3E}">
        <p14:creationId xmlns:p14="http://schemas.microsoft.com/office/powerpoint/2010/main" val="502478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Median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Median -  better for distributions skewed </a:t>
            </a:r>
            <a:r>
              <a:rPr lang="en-US" dirty="0"/>
              <a:t>by some extreme </a:t>
            </a:r>
            <a:r>
              <a:rPr lang="en-US" dirty="0" smtClean="0"/>
              <a:t>values </a:t>
            </a:r>
          </a:p>
          <a:p>
            <a:pPr marL="171450" indent="-171450">
              <a:buFont typeface="Arial" charset="0"/>
              <a:buChar char="•"/>
            </a:pPr>
            <a:r>
              <a:rPr lang="en-US" dirty="0"/>
              <a:t>M</a:t>
            </a:r>
            <a:r>
              <a:rPr lang="en-US" dirty="0" smtClean="0"/>
              <a:t>iddle </a:t>
            </a:r>
            <a:r>
              <a:rPr lang="en-US" dirty="0"/>
              <a:t>ranked </a:t>
            </a:r>
            <a:r>
              <a:rPr lang="en-US" dirty="0" smtClean="0"/>
              <a:t>score </a:t>
            </a:r>
          </a:p>
          <a:p>
            <a:pPr marL="171450" indent="-171450">
              <a:buFont typeface="Arial" charset="0"/>
              <a:buChar char="•"/>
            </a:pPr>
            <a:r>
              <a:rPr lang="en-US" dirty="0"/>
              <a:t>D</a:t>
            </a:r>
            <a:r>
              <a:rPr lang="en-US" dirty="0" smtClean="0"/>
              <a:t>ivides </a:t>
            </a:r>
            <a:r>
              <a:rPr lang="en-US" dirty="0"/>
              <a:t>the distribution into two parts with an equal number of events above and below it. </a:t>
            </a:r>
            <a:endParaRPr lang="en-US" dirty="0" smtClean="0"/>
          </a:p>
          <a:p>
            <a:pPr marL="171450" indent="-171450">
              <a:buFont typeface="Arial" charset="0"/>
              <a:buChar char="•"/>
            </a:pPr>
            <a:r>
              <a:rPr lang="en-US" dirty="0" smtClean="0"/>
              <a:t>Order values and </a:t>
            </a:r>
            <a:r>
              <a:rPr lang="en-US" dirty="0"/>
              <a:t>take either the middle value (if we have an odd number of events) or calculate the average of the two middle values (for an even number of events</a:t>
            </a:r>
            <a:r>
              <a:rPr lang="en-US" dirty="0" smtClean="0"/>
              <a:t>). </a:t>
            </a:r>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5680496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a:t>
            </a:r>
            <a:r>
              <a:rPr lang="mr-IN" dirty="0" smtClean="0"/>
              <a:t>–</a:t>
            </a:r>
            <a:r>
              <a:rPr lang="en-US" dirty="0" smtClean="0"/>
              <a:t> Median Example</a:t>
            </a:r>
            <a:endParaRPr lang="en-US" dirty="0"/>
          </a:p>
        </p:txBody>
      </p:sp>
      <p:sp>
        <p:nvSpPr>
          <p:cNvPr id="3" name="Text Placeholder 2"/>
          <p:cNvSpPr>
            <a:spLocks noGrp="1"/>
          </p:cNvSpPr>
          <p:nvPr>
            <p:ph type="body"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304800" y="1853559"/>
            <a:ext cx="8534400" cy="189872"/>
          </a:xfrm>
          <a:prstGeom prst="rect">
            <a:avLst/>
          </a:prstGeom>
        </p:spPr>
      </p:pic>
      <p:pic>
        <p:nvPicPr>
          <p:cNvPr id="9" name="Picture 8"/>
          <p:cNvPicPr>
            <a:picLocks noChangeAspect="1"/>
          </p:cNvPicPr>
          <p:nvPr/>
        </p:nvPicPr>
        <p:blipFill>
          <a:blip r:embed="rId3"/>
          <a:stretch>
            <a:fillRect/>
          </a:stretch>
        </p:blipFill>
        <p:spPr>
          <a:xfrm>
            <a:off x="3810000" y="2443788"/>
            <a:ext cx="3086100" cy="620402"/>
          </a:xfrm>
          <a:prstGeom prst="rect">
            <a:avLst/>
          </a:prstGeom>
        </p:spPr>
      </p:pic>
    </p:spTree>
    <p:extLst>
      <p:ext uri="{BB962C8B-B14F-4D97-AF65-F5344CB8AC3E}">
        <p14:creationId xmlns:p14="http://schemas.microsoft.com/office/powerpoint/2010/main" val="19379946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Mode</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Mode - the </a:t>
            </a:r>
            <a:r>
              <a:rPr lang="en-US" dirty="0"/>
              <a:t>most frequently occurring </a:t>
            </a:r>
            <a:r>
              <a:rPr lang="en-US" dirty="0" smtClean="0"/>
              <a:t>value</a:t>
            </a:r>
          </a:p>
          <a:p>
            <a:pPr marL="171450" indent="-171450">
              <a:buFont typeface="Arial" charset="0"/>
              <a:buChar char="•"/>
            </a:pPr>
            <a:r>
              <a:rPr lang="en-US" dirty="0"/>
              <a:t>V</a:t>
            </a:r>
            <a:r>
              <a:rPr lang="en-US" dirty="0" smtClean="0"/>
              <a:t>alue </a:t>
            </a:r>
            <a:r>
              <a:rPr lang="en-US" dirty="0"/>
              <a:t>is the peak in a frequency distribution </a:t>
            </a:r>
            <a:endParaRPr lang="en-US" dirty="0" smtClean="0"/>
          </a:p>
          <a:p>
            <a:pPr marL="171450" indent="-171450">
              <a:buFont typeface="Arial" charset="0"/>
              <a:buChar char="•"/>
            </a:pPr>
            <a:r>
              <a:rPr lang="en-US" dirty="0" smtClean="0"/>
              <a:t>A distribution </a:t>
            </a:r>
            <a:r>
              <a:rPr lang="en-US" dirty="0"/>
              <a:t>can have many modes (or be multi-modal</a:t>
            </a:r>
            <a:r>
              <a:rPr lang="en-US" dirty="0" smtClean="0"/>
              <a:t>)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8094102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 Range</a:t>
            </a:r>
            <a:endParaRPr lang="en-US" dirty="0"/>
          </a:p>
        </p:txBody>
      </p:sp>
      <p:sp>
        <p:nvSpPr>
          <p:cNvPr id="3" name="Text Placeholder 2"/>
          <p:cNvSpPr>
            <a:spLocks noGrp="1"/>
          </p:cNvSpPr>
          <p:nvPr>
            <p:ph type="body" sz="half" idx="2"/>
          </p:nvPr>
        </p:nvSpPr>
        <p:spPr/>
        <p:txBody>
          <a:bodyPr>
            <a:normAutofit/>
          </a:bodyPr>
          <a:lstStyle/>
          <a:p>
            <a:r>
              <a:rPr lang="en-US" dirty="0" smtClean="0"/>
              <a:t>Range - the </a:t>
            </a:r>
            <a:r>
              <a:rPr lang="en-US" dirty="0"/>
              <a:t>difference between the maximum value and the minimum value in a set: </a:t>
            </a:r>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3162300" y="2343150"/>
            <a:ext cx="4572000" cy="278860"/>
          </a:xfrm>
          <a:prstGeom prst="rect">
            <a:avLst/>
          </a:prstGeom>
        </p:spPr>
      </p:pic>
    </p:spTree>
    <p:extLst>
      <p:ext uri="{BB962C8B-B14F-4D97-AF65-F5344CB8AC3E}">
        <p14:creationId xmlns:p14="http://schemas.microsoft.com/office/powerpoint/2010/main" val="17173394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Variance</a:t>
            </a:r>
            <a:endParaRPr lang="en-US" dirty="0"/>
          </a:p>
        </p:txBody>
      </p:sp>
      <p:sp>
        <p:nvSpPr>
          <p:cNvPr id="3" name="Text Placeholder 2"/>
          <p:cNvSpPr>
            <a:spLocks noGrp="1"/>
          </p:cNvSpPr>
          <p:nvPr>
            <p:ph type="body" sz="half" idx="2"/>
          </p:nvPr>
        </p:nvSpPr>
        <p:spPr/>
        <p:txBody>
          <a:bodyPr>
            <a:normAutofit/>
          </a:bodyPr>
          <a:lstStyle/>
          <a:p>
            <a:r>
              <a:rPr lang="en-US" dirty="0"/>
              <a:t>We denote the population </a:t>
            </a:r>
            <a:r>
              <a:rPr lang="en-US" dirty="0" smtClean="0"/>
              <a:t>variance, </a:t>
            </a:r>
            <a:r>
              <a:rPr lang="en-US" dirty="0"/>
              <a:t>defined as the average of the sum of the squared </a:t>
            </a:r>
            <a:r>
              <a:rPr lang="en-US" dirty="0" smtClean="0"/>
              <a:t>deviations, </a:t>
            </a:r>
            <a:r>
              <a:rPr lang="en-US" dirty="0"/>
              <a:t>with the G</a:t>
            </a:r>
            <a:r>
              <a:rPr lang="en-US" dirty="0" smtClean="0"/>
              <a:t>reek </a:t>
            </a:r>
            <a:r>
              <a:rPr lang="en-US" dirty="0"/>
              <a:t>letter sigma squared (dividing by N) and the sample variance with a lowercase s squared (dividing by n-1): </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505200" y="1994931"/>
            <a:ext cx="3440506" cy="926798"/>
          </a:xfrm>
          <a:prstGeom prst="rect">
            <a:avLst/>
          </a:prstGeom>
        </p:spPr>
      </p:pic>
      <p:pic>
        <p:nvPicPr>
          <p:cNvPr id="7" name="Picture 6"/>
          <p:cNvPicPr>
            <a:picLocks noChangeAspect="1"/>
          </p:cNvPicPr>
          <p:nvPr/>
        </p:nvPicPr>
        <p:blipFill>
          <a:blip r:embed="rId4"/>
          <a:stretch>
            <a:fillRect/>
          </a:stretch>
        </p:blipFill>
        <p:spPr>
          <a:xfrm>
            <a:off x="3669106" y="2978587"/>
            <a:ext cx="3276600" cy="993626"/>
          </a:xfrm>
          <a:prstGeom prst="rect">
            <a:avLst/>
          </a:prstGeom>
        </p:spPr>
      </p:pic>
    </p:spTree>
    <p:extLst>
      <p:ext uri="{BB962C8B-B14F-4D97-AF65-F5344CB8AC3E}">
        <p14:creationId xmlns:p14="http://schemas.microsoft.com/office/powerpoint/2010/main" val="1365184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sz="half" idx="11"/>
          </p:nvPr>
        </p:nvSpPr>
        <p:spPr/>
        <p:txBody>
          <a:bodyPr/>
          <a:lstStyle/>
          <a:p>
            <a:endParaRPr lang="en-US" dirty="0"/>
          </a:p>
        </p:txBody>
      </p:sp>
    </p:spTree>
    <p:extLst>
      <p:ext uri="{BB962C8B-B14F-4D97-AF65-F5344CB8AC3E}">
        <p14:creationId xmlns:p14="http://schemas.microsoft.com/office/powerpoint/2010/main" val="11078437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Standard Deviation</a:t>
            </a:r>
            <a:endParaRPr lang="en-US" dirty="0"/>
          </a:p>
        </p:txBody>
      </p:sp>
      <p:sp>
        <p:nvSpPr>
          <p:cNvPr id="3" name="Text Placeholder 2"/>
          <p:cNvSpPr>
            <a:spLocks noGrp="1"/>
          </p:cNvSpPr>
          <p:nvPr>
            <p:ph type="body" sz="half" idx="2"/>
          </p:nvPr>
        </p:nvSpPr>
        <p:spPr/>
        <p:txBody>
          <a:bodyPr>
            <a:normAutofit/>
          </a:bodyPr>
          <a:lstStyle/>
          <a:p>
            <a:r>
              <a:rPr lang="en-US" dirty="0"/>
              <a:t>The problem with variance is that since we have squared the differences, the units of the measurement are also squared, which doesn’t always make sense. So we can take the square root of the variance to get the </a:t>
            </a:r>
            <a:r>
              <a:rPr lang="en-US" i="1" dirty="0"/>
              <a:t>standard deviation</a:t>
            </a:r>
            <a:r>
              <a:rPr lang="en-US" dirty="0"/>
              <a:t>: </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3581400" y="2038350"/>
            <a:ext cx="3270722" cy="957633"/>
          </a:xfrm>
          <a:prstGeom prst="rect">
            <a:avLst/>
          </a:prstGeom>
        </p:spPr>
      </p:pic>
      <p:pic>
        <p:nvPicPr>
          <p:cNvPr id="9" name="Picture 8"/>
          <p:cNvPicPr>
            <a:picLocks noChangeAspect="1"/>
          </p:cNvPicPr>
          <p:nvPr/>
        </p:nvPicPr>
        <p:blipFill>
          <a:blip r:embed="rId4"/>
          <a:stretch>
            <a:fillRect/>
          </a:stretch>
        </p:blipFill>
        <p:spPr>
          <a:xfrm>
            <a:off x="3978961" y="2995983"/>
            <a:ext cx="2835647" cy="968505"/>
          </a:xfrm>
          <a:prstGeom prst="rect">
            <a:avLst/>
          </a:prstGeom>
        </p:spPr>
      </p:pic>
    </p:spTree>
    <p:extLst>
      <p:ext uri="{BB962C8B-B14F-4D97-AF65-F5344CB8AC3E}">
        <p14:creationId xmlns:p14="http://schemas.microsoft.com/office/powerpoint/2010/main" val="7957672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Z-Score</a:t>
            </a:r>
            <a:endParaRPr lang="en-US" dirty="0"/>
          </a:p>
        </p:txBody>
      </p:sp>
      <p:sp>
        <p:nvSpPr>
          <p:cNvPr id="3" name="Text Placeholder 2"/>
          <p:cNvSpPr>
            <a:spLocks noGrp="1"/>
          </p:cNvSpPr>
          <p:nvPr>
            <p:ph type="body" sz="half" idx="2"/>
          </p:nvPr>
        </p:nvSpPr>
        <p:spPr/>
        <p:txBody>
          <a:bodyPr/>
          <a:lstStyle/>
          <a:p>
            <a:pPr marL="171450" indent="-171450">
              <a:lnSpc>
                <a:spcPct val="100000"/>
              </a:lnSpc>
              <a:buFont typeface="Arial" charset="0"/>
              <a:buChar char="•"/>
            </a:pPr>
            <a:r>
              <a:rPr lang="en-US" dirty="0"/>
              <a:t>Now we can combine our measures of central tendency and our measures of variability together in order to generate a standardized score that allows us to compare scores from different distributions.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The </a:t>
            </a:r>
            <a:r>
              <a:rPr lang="en-US" dirty="0"/>
              <a:t>standard score, or </a:t>
            </a:r>
            <a:r>
              <a:rPr lang="en-US" i="1" dirty="0"/>
              <a:t>Z score</a:t>
            </a:r>
            <a:r>
              <a:rPr lang="en-US" dirty="0"/>
              <a:t>, is a measure of how many </a:t>
            </a:r>
            <a:r>
              <a:rPr lang="en-US" i="1" dirty="0"/>
              <a:t>standard deviations </a:t>
            </a:r>
            <a:r>
              <a:rPr lang="en-US" dirty="0"/>
              <a:t>a score is from the mean.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The </a:t>
            </a:r>
            <a:r>
              <a:rPr lang="en-US" dirty="0"/>
              <a:t>properties of a distribution converted to Z scores is known. It will have a mean of 0 and a standard deviation of 1.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You </a:t>
            </a:r>
            <a:r>
              <a:rPr lang="en-US" dirty="0"/>
              <a:t>can calculate a Z score for any value by taking the original value, subtracting the mean and dividing by the standard </a:t>
            </a:r>
            <a:r>
              <a:rPr lang="en-US" dirty="0" smtClean="0"/>
              <a:t>deviation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6553200" y="3257550"/>
            <a:ext cx="1473490" cy="561465"/>
          </a:xfrm>
          <a:prstGeom prst="rect">
            <a:avLst/>
          </a:prstGeom>
        </p:spPr>
      </p:pic>
    </p:spTree>
    <p:extLst>
      <p:ext uri="{BB962C8B-B14F-4D97-AF65-F5344CB8AC3E}">
        <p14:creationId xmlns:p14="http://schemas.microsoft.com/office/powerpoint/2010/main" val="1002115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Z-score</a:t>
            </a:r>
            <a:endParaRPr lang="en-US" dirty="0"/>
          </a:p>
        </p:txBody>
      </p:sp>
      <p:sp>
        <p:nvSpPr>
          <p:cNvPr id="3" name="Text Placeholder 2"/>
          <p:cNvSpPr>
            <a:spLocks noGrp="1"/>
          </p:cNvSpPr>
          <p:nvPr>
            <p:ph type="body" sz="half" idx="2"/>
          </p:nvPr>
        </p:nvSpPr>
        <p:spPr/>
        <p:txBody>
          <a:bodyPr>
            <a:normAutofit/>
          </a:bodyPr>
          <a:lstStyle/>
          <a:p>
            <a:r>
              <a:rPr lang="en-US" dirty="0" smtClean="0"/>
              <a:t>Calculate the Z score for each admin:</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905082312"/>
              </p:ext>
            </p:extLst>
          </p:nvPr>
        </p:nvGraphicFramePr>
        <p:xfrm>
          <a:off x="2819400" y="1581150"/>
          <a:ext cx="5257800" cy="1483360"/>
        </p:xfrm>
        <a:graphic>
          <a:graphicData uri="http://schemas.openxmlformats.org/drawingml/2006/table">
            <a:tbl>
              <a:tblPr firstRow="1" bandRow="1">
                <a:tableStyleId>{5C22544A-7EE6-4342-B048-85BDC9FD1C3A}</a:tableStyleId>
              </a:tblPr>
              <a:tblGrid>
                <a:gridCol w="2530316"/>
                <a:gridCol w="1380173"/>
                <a:gridCol w="1347311"/>
              </a:tblGrid>
              <a:tr h="370840">
                <a:tc>
                  <a:txBody>
                    <a:bodyPr/>
                    <a:lstStyle/>
                    <a:p>
                      <a:r>
                        <a:rPr lang="en-US" sz="1200" dirty="0" smtClean="0"/>
                        <a:t>Measure</a:t>
                      </a:r>
                      <a:endParaRPr lang="en-US" sz="1200" dirty="0"/>
                    </a:p>
                  </a:txBody>
                  <a:tcPr/>
                </a:tc>
                <a:tc>
                  <a:txBody>
                    <a:bodyPr/>
                    <a:lstStyle/>
                    <a:p>
                      <a:r>
                        <a:rPr lang="en-US" sz="1200" dirty="0" smtClean="0"/>
                        <a:t>Admin1</a:t>
                      </a:r>
                      <a:endParaRPr lang="en-US" sz="1200" dirty="0"/>
                    </a:p>
                  </a:txBody>
                  <a:tcPr/>
                </a:tc>
                <a:tc>
                  <a:txBody>
                    <a:bodyPr/>
                    <a:lstStyle/>
                    <a:p>
                      <a:r>
                        <a:rPr lang="en-US" sz="1200" dirty="0" smtClean="0"/>
                        <a:t>Admin2</a:t>
                      </a:r>
                      <a:endParaRPr lang="en-US" sz="1200" dirty="0"/>
                    </a:p>
                  </a:txBody>
                  <a:tcPr/>
                </a:tc>
              </a:tr>
              <a:tr h="370840">
                <a:tc>
                  <a:txBody>
                    <a:bodyPr/>
                    <a:lstStyle/>
                    <a:p>
                      <a:r>
                        <a:rPr lang="en-US" sz="1200" dirty="0" smtClean="0"/>
                        <a:t>Connections per Minute (X)</a:t>
                      </a:r>
                      <a:endParaRPr lang="en-US" sz="1200" dirty="0"/>
                    </a:p>
                  </a:txBody>
                  <a:tcPr/>
                </a:tc>
                <a:tc>
                  <a:txBody>
                    <a:bodyPr/>
                    <a:lstStyle/>
                    <a:p>
                      <a:r>
                        <a:rPr lang="en-US" sz="1200" dirty="0" smtClean="0"/>
                        <a:t>80</a:t>
                      </a:r>
                      <a:endParaRPr lang="en-US" sz="1200" dirty="0"/>
                    </a:p>
                  </a:txBody>
                  <a:tcPr/>
                </a:tc>
                <a:tc>
                  <a:txBody>
                    <a:bodyPr/>
                    <a:lstStyle/>
                    <a:p>
                      <a:r>
                        <a:rPr lang="en-US" sz="1200" dirty="0" smtClean="0"/>
                        <a:t>80</a:t>
                      </a:r>
                      <a:endParaRPr lang="en-US" sz="1200" dirty="0"/>
                    </a:p>
                  </a:txBody>
                  <a:tcPr/>
                </a:tc>
              </a:tr>
              <a:tr h="370840">
                <a:tc>
                  <a:txBody>
                    <a:bodyPr/>
                    <a:lstStyle/>
                    <a:p>
                      <a:r>
                        <a:rPr lang="en-US" sz="1200" dirty="0" smtClean="0"/>
                        <a:t>Mean</a:t>
                      </a:r>
                      <a:endParaRPr lang="en-US" sz="1200" dirty="0"/>
                    </a:p>
                  </a:txBody>
                  <a:tcPr/>
                </a:tc>
                <a:tc>
                  <a:txBody>
                    <a:bodyPr/>
                    <a:lstStyle/>
                    <a:p>
                      <a:r>
                        <a:rPr lang="en-US" sz="1200" dirty="0" smtClean="0"/>
                        <a:t>85</a:t>
                      </a:r>
                      <a:endParaRPr lang="en-US" sz="1200" dirty="0"/>
                    </a:p>
                  </a:txBody>
                  <a:tcPr/>
                </a:tc>
                <a:tc>
                  <a:txBody>
                    <a:bodyPr/>
                    <a:lstStyle/>
                    <a:p>
                      <a:r>
                        <a:rPr lang="en-US" sz="1200" dirty="0" smtClean="0"/>
                        <a:t>35</a:t>
                      </a:r>
                      <a:endParaRPr lang="en-US" sz="1200" dirty="0"/>
                    </a:p>
                  </a:txBody>
                  <a:tcPr/>
                </a:tc>
              </a:tr>
              <a:tr h="370840">
                <a:tc>
                  <a:txBody>
                    <a:bodyPr/>
                    <a:lstStyle/>
                    <a:p>
                      <a:r>
                        <a:rPr lang="en-US" sz="1200" dirty="0" smtClean="0"/>
                        <a:t>Standard Dev.</a:t>
                      </a:r>
                      <a:endParaRPr lang="en-US" sz="1200" dirty="0"/>
                    </a:p>
                  </a:txBody>
                  <a:tcPr/>
                </a:tc>
                <a:tc>
                  <a:txBody>
                    <a:bodyPr/>
                    <a:lstStyle/>
                    <a:p>
                      <a:r>
                        <a:rPr lang="en-US" sz="1200" dirty="0" smtClean="0"/>
                        <a:t>10</a:t>
                      </a:r>
                      <a:endParaRPr lang="en-US" sz="1200" dirty="0"/>
                    </a:p>
                  </a:txBody>
                  <a:tcPr/>
                </a:tc>
                <a:tc>
                  <a:txBody>
                    <a:bodyPr/>
                    <a:lstStyle/>
                    <a:p>
                      <a:r>
                        <a:rPr lang="en-US" sz="1200" dirty="0" smtClean="0"/>
                        <a:t>5</a:t>
                      </a:r>
                      <a:endParaRPr lang="en-US" sz="1200" dirty="0"/>
                    </a:p>
                  </a:txBody>
                  <a:tcPr/>
                </a:tc>
              </a:tr>
            </a:tbl>
          </a:graphicData>
        </a:graphic>
      </p:graphicFrame>
      <p:pic>
        <p:nvPicPr>
          <p:cNvPr id="10" name="Picture 9"/>
          <p:cNvPicPr>
            <a:picLocks noChangeAspect="1"/>
          </p:cNvPicPr>
          <p:nvPr/>
        </p:nvPicPr>
        <p:blipFill>
          <a:blip r:embed="rId3"/>
          <a:stretch>
            <a:fillRect/>
          </a:stretch>
        </p:blipFill>
        <p:spPr>
          <a:xfrm>
            <a:off x="4114800" y="3121661"/>
            <a:ext cx="2083090" cy="793750"/>
          </a:xfrm>
          <a:prstGeom prst="rect">
            <a:avLst/>
          </a:prstGeom>
        </p:spPr>
      </p:pic>
    </p:spTree>
    <p:extLst>
      <p:ext uri="{BB962C8B-B14F-4D97-AF65-F5344CB8AC3E}">
        <p14:creationId xmlns:p14="http://schemas.microsoft.com/office/powerpoint/2010/main" val="7143934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Z-score</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9" name="Picture 8"/>
          <p:cNvPicPr>
            <a:picLocks noChangeAspect="1"/>
          </p:cNvPicPr>
          <p:nvPr/>
        </p:nvPicPr>
        <p:blipFill>
          <a:blip r:embed="rId3"/>
          <a:stretch>
            <a:fillRect/>
          </a:stretch>
        </p:blipFill>
        <p:spPr>
          <a:xfrm>
            <a:off x="4076700" y="1407647"/>
            <a:ext cx="2743200" cy="489059"/>
          </a:xfrm>
          <a:prstGeom prst="rect">
            <a:avLst/>
          </a:prstGeom>
        </p:spPr>
      </p:pic>
      <p:pic>
        <p:nvPicPr>
          <p:cNvPr id="10" name="Picture 9"/>
          <p:cNvPicPr>
            <a:picLocks noChangeAspect="1"/>
          </p:cNvPicPr>
          <p:nvPr/>
        </p:nvPicPr>
        <p:blipFill>
          <a:blip r:embed="rId4"/>
          <a:stretch>
            <a:fillRect/>
          </a:stretch>
        </p:blipFill>
        <p:spPr>
          <a:xfrm>
            <a:off x="4076700" y="2135268"/>
            <a:ext cx="2795008" cy="533543"/>
          </a:xfrm>
          <a:prstGeom prst="rect">
            <a:avLst/>
          </a:prstGeom>
        </p:spPr>
      </p:pic>
    </p:spTree>
    <p:extLst>
      <p:ext uri="{BB962C8B-B14F-4D97-AF65-F5344CB8AC3E}">
        <p14:creationId xmlns:p14="http://schemas.microsoft.com/office/powerpoint/2010/main" val="13425036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a:t>
            </a:r>
            <a:endParaRPr lang="en-US" dirty="0"/>
          </a:p>
        </p:txBody>
      </p:sp>
      <p:sp>
        <p:nvSpPr>
          <p:cNvPr id="3" name="Text Placeholder 2"/>
          <p:cNvSpPr>
            <a:spLocks noGrp="1"/>
          </p:cNvSpPr>
          <p:nvPr>
            <p:ph type="body" sz="half" idx="2"/>
          </p:nvPr>
        </p:nvSpPr>
        <p:spPr/>
        <p:txBody>
          <a:bodyPr>
            <a:normAutofit/>
          </a:bodyPr>
          <a:lstStyle/>
          <a:p>
            <a:r>
              <a:rPr lang="en-US" dirty="0"/>
              <a:t>Skew represents how symmetric or asymmetric the data is with respect to the center. </a:t>
            </a:r>
            <a:r>
              <a:rPr lang="en-US" dirty="0" smtClean="0"/>
              <a:t> The formula for skewness is:</a:t>
            </a:r>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3"/>
          <a:stretch>
            <a:fillRect/>
          </a:stretch>
        </p:blipFill>
        <p:spPr>
          <a:xfrm>
            <a:off x="4699000" y="2213703"/>
            <a:ext cx="1498600" cy="858289"/>
          </a:xfrm>
          <a:prstGeom prst="rect">
            <a:avLst/>
          </a:prstGeom>
        </p:spPr>
      </p:pic>
    </p:spTree>
    <p:extLst>
      <p:ext uri="{BB962C8B-B14F-4D97-AF65-F5344CB8AC3E}">
        <p14:creationId xmlns:p14="http://schemas.microsoft.com/office/powerpoint/2010/main" val="726044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 </a:t>
            </a:r>
            <a:r>
              <a:rPr lang="mr-IN" dirty="0" smtClean="0"/>
              <a:t>–</a:t>
            </a:r>
            <a:r>
              <a:rPr lang="en-US" dirty="0" smtClean="0"/>
              <a:t> Positive Skew</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376" y="1143000"/>
            <a:ext cx="5721624" cy="3468159"/>
          </a:xfrm>
          <a:prstGeom prst="rect">
            <a:avLst/>
          </a:prstGeom>
        </p:spPr>
      </p:pic>
    </p:spTree>
    <p:extLst>
      <p:ext uri="{BB962C8B-B14F-4D97-AF65-F5344CB8AC3E}">
        <p14:creationId xmlns:p14="http://schemas.microsoft.com/office/powerpoint/2010/main" val="21024007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 </a:t>
            </a:r>
            <a:r>
              <a:rPr lang="mr-IN" dirty="0" smtClean="0"/>
              <a:t>–</a:t>
            </a:r>
            <a:r>
              <a:rPr lang="en-US" dirty="0" smtClean="0"/>
              <a:t> Negative Skew</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621" y="1143001"/>
            <a:ext cx="5633357" cy="3429370"/>
          </a:xfrm>
          <a:prstGeom prst="rect">
            <a:avLst/>
          </a:prstGeom>
        </p:spPr>
      </p:pic>
    </p:spTree>
    <p:extLst>
      <p:ext uri="{BB962C8B-B14F-4D97-AF65-F5344CB8AC3E}">
        <p14:creationId xmlns:p14="http://schemas.microsoft.com/office/powerpoint/2010/main" val="8814687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a:t>
            </a:r>
            <a:endParaRPr lang="en-US" dirty="0"/>
          </a:p>
        </p:txBody>
      </p:sp>
      <p:sp>
        <p:nvSpPr>
          <p:cNvPr id="3" name="Text Placeholder 2"/>
          <p:cNvSpPr>
            <a:spLocks noGrp="1"/>
          </p:cNvSpPr>
          <p:nvPr>
            <p:ph type="body" sz="half" idx="2"/>
          </p:nvPr>
        </p:nvSpPr>
        <p:spPr/>
        <p:txBody>
          <a:bodyPr>
            <a:normAutofit/>
          </a:bodyPr>
          <a:lstStyle/>
          <a:p>
            <a:r>
              <a:rPr lang="en-US" dirty="0"/>
              <a:t>Kurtosis indicates how peaked or flat the data is. The formula for kurtosis is: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stretch>
            <a:fillRect/>
          </a:stretch>
        </p:blipFill>
        <p:spPr>
          <a:xfrm>
            <a:off x="4604549" y="1836064"/>
            <a:ext cx="1687502" cy="964287"/>
          </a:xfrm>
          <a:prstGeom prst="rect">
            <a:avLst/>
          </a:prstGeom>
        </p:spPr>
      </p:pic>
    </p:spTree>
    <p:extLst>
      <p:ext uri="{BB962C8B-B14F-4D97-AF65-F5344CB8AC3E}">
        <p14:creationId xmlns:p14="http://schemas.microsoft.com/office/powerpoint/2010/main" val="15100011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 Frequency</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Frequency, or how often something occurs, is an important concept for probability and statistics.  With an understanding of frequency, we can predict how likely or how often an event might occur. </a:t>
            </a:r>
            <a:endParaRPr lang="en-US" dirty="0" smtClean="0"/>
          </a:p>
          <a:p>
            <a:pPr marL="171450" indent="-171450">
              <a:buFont typeface="Arial" charset="0"/>
              <a:buChar char="•"/>
            </a:pPr>
            <a:r>
              <a:rPr lang="en-US" dirty="0"/>
              <a:t>F</a:t>
            </a:r>
            <a:r>
              <a:rPr lang="en-US" dirty="0" smtClean="0"/>
              <a:t>requency distributions - indicate </a:t>
            </a:r>
            <a:r>
              <a:rPr lang="en-US" dirty="0"/>
              <a:t>counts of observed events in a given </a:t>
            </a:r>
            <a:r>
              <a:rPr lang="en-US" dirty="0" smtClean="0"/>
              <a:t>interval</a:t>
            </a:r>
            <a:endParaRPr lang="en-US" dirty="0"/>
          </a:p>
          <a:p>
            <a:pPr marL="171450" indent="-171450">
              <a:buFont typeface="Arial" charset="0"/>
              <a:buChar char="•"/>
            </a:pPr>
            <a:r>
              <a:rPr lang="en-US" dirty="0"/>
              <a:t>R</a:t>
            </a:r>
            <a:r>
              <a:rPr lang="en-US" dirty="0" smtClean="0"/>
              <a:t>elative </a:t>
            </a:r>
            <a:r>
              <a:rPr lang="en-US" dirty="0"/>
              <a:t>frequency </a:t>
            </a:r>
            <a:r>
              <a:rPr lang="en-US" dirty="0" smtClean="0"/>
              <a:t>distributions - indicate </a:t>
            </a:r>
            <a:r>
              <a:rPr lang="en-US" dirty="0"/>
              <a:t>the *proportion* of events observed at each </a:t>
            </a:r>
            <a:r>
              <a:rPr lang="en-US" dirty="0" smtClean="0"/>
              <a:t>interval</a:t>
            </a:r>
          </a:p>
          <a:p>
            <a:pPr marL="171450" indent="-171450">
              <a:buFont typeface="Arial" charset="0"/>
              <a:buChar char="•"/>
            </a:pPr>
            <a:r>
              <a:rPr lang="en-US" dirty="0"/>
              <a:t>C</a:t>
            </a:r>
            <a:r>
              <a:rPr lang="en-US" dirty="0" smtClean="0"/>
              <a:t>umulative </a:t>
            </a:r>
            <a:r>
              <a:rPr lang="en-US" dirty="0"/>
              <a:t>frequency </a:t>
            </a:r>
            <a:r>
              <a:rPr lang="en-US" dirty="0" smtClean="0"/>
              <a:t>distributions - the </a:t>
            </a:r>
            <a:r>
              <a:rPr lang="en-US" dirty="0"/>
              <a:t>sum of the frequencies of events for a given interval and all preceding </a:t>
            </a:r>
            <a:r>
              <a:rPr lang="en-US" dirty="0" smtClean="0"/>
              <a:t>intervals</a:t>
            </a:r>
          </a:p>
          <a:p>
            <a:pPr marL="171450" indent="-171450">
              <a:buFont typeface="Arial" charset="0"/>
              <a:buChar char="•"/>
            </a:pPr>
            <a:r>
              <a:rPr lang="en-US" dirty="0"/>
              <a:t>C</a:t>
            </a:r>
            <a:r>
              <a:rPr lang="en-US" dirty="0" smtClean="0"/>
              <a:t>umulative </a:t>
            </a:r>
            <a:r>
              <a:rPr lang="en-US" dirty="0"/>
              <a:t>relative frequency </a:t>
            </a:r>
            <a:r>
              <a:rPr lang="en-US" dirty="0" smtClean="0"/>
              <a:t>distributions - the </a:t>
            </a:r>
            <a:r>
              <a:rPr lang="en-US" dirty="0"/>
              <a:t>cumulative frequencies as a proportion of the total number of events.</a:t>
            </a:r>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98183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smtClean="0"/>
              <a:t>Example - Imagine </a:t>
            </a:r>
            <a:r>
              <a:rPr lang="en-US" dirty="0"/>
              <a:t>you have to measure how well units secure their information infrastructure. You develop a measurement instrument that scores the unit on a scale from 1 to 5 and then measure the security of 20 units: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1143828026"/>
              </p:ext>
            </p:extLst>
          </p:nvPr>
        </p:nvGraphicFramePr>
        <p:xfrm>
          <a:off x="2808514" y="2114550"/>
          <a:ext cx="5649686" cy="2133600"/>
        </p:xfrm>
        <a:graphic>
          <a:graphicData uri="http://schemas.openxmlformats.org/drawingml/2006/table">
            <a:tbl>
              <a:tblPr firstRow="1" bandRow="1">
                <a:tableStyleId>{5C22544A-7EE6-4342-B048-85BDC9FD1C3A}</a:tableStyleId>
              </a:tblPr>
              <a:tblGrid>
                <a:gridCol w="776832"/>
                <a:gridCol w="706211"/>
                <a:gridCol w="1129937"/>
                <a:gridCol w="1200558"/>
                <a:gridCol w="1836148"/>
              </a:tblGrid>
              <a:tr h="304800">
                <a:tc>
                  <a:txBody>
                    <a:bodyPr/>
                    <a:lstStyle/>
                    <a:p>
                      <a:r>
                        <a:rPr lang="en-US" sz="1200" dirty="0" smtClean="0"/>
                        <a:t>Score</a:t>
                      </a:r>
                      <a:endParaRPr lang="en-US" sz="1200" dirty="0"/>
                    </a:p>
                  </a:txBody>
                  <a:tcPr/>
                </a:tc>
                <a:tc>
                  <a:txBody>
                    <a:bodyPr/>
                    <a:lstStyle/>
                    <a:p>
                      <a:r>
                        <a:rPr lang="en-US" sz="1200" dirty="0" err="1" smtClean="0"/>
                        <a:t>Freq</a:t>
                      </a:r>
                      <a:endParaRPr lang="en-US" sz="1200" dirty="0"/>
                    </a:p>
                  </a:txBody>
                  <a:tcPr/>
                </a:tc>
                <a:tc>
                  <a:txBody>
                    <a:bodyPr/>
                    <a:lstStyle/>
                    <a:p>
                      <a:r>
                        <a:rPr lang="en-US" sz="1200" dirty="0" err="1" smtClean="0"/>
                        <a:t>Rel</a:t>
                      </a:r>
                      <a:r>
                        <a:rPr lang="en-US" sz="1200" dirty="0" smtClean="0"/>
                        <a:t> </a:t>
                      </a:r>
                      <a:r>
                        <a:rPr lang="en-US" sz="1200" dirty="0" err="1" smtClean="0"/>
                        <a:t>Freq</a:t>
                      </a:r>
                      <a:endParaRPr lang="en-US" sz="1200" dirty="0"/>
                    </a:p>
                  </a:txBody>
                  <a:tcPr/>
                </a:tc>
                <a:tc>
                  <a:txBody>
                    <a:bodyPr/>
                    <a:lstStyle/>
                    <a:p>
                      <a:r>
                        <a:rPr lang="en-US" sz="1200" dirty="0" smtClean="0"/>
                        <a:t>Cum </a:t>
                      </a:r>
                      <a:r>
                        <a:rPr lang="en-US" sz="1200" dirty="0" err="1" smtClean="0"/>
                        <a:t>Freq</a:t>
                      </a:r>
                      <a:endParaRPr lang="en-US" sz="1200" dirty="0"/>
                    </a:p>
                  </a:txBody>
                  <a:tcPr/>
                </a:tc>
                <a:tc>
                  <a:txBody>
                    <a:bodyPr/>
                    <a:lstStyle/>
                    <a:p>
                      <a:r>
                        <a:rPr lang="en-US" sz="1200" dirty="0" smtClean="0"/>
                        <a:t>Cum </a:t>
                      </a:r>
                      <a:r>
                        <a:rPr lang="en-US" sz="1200" dirty="0" err="1" smtClean="0"/>
                        <a:t>Rel</a:t>
                      </a:r>
                      <a:r>
                        <a:rPr lang="en-US" sz="1200" dirty="0" smtClean="0"/>
                        <a:t> </a:t>
                      </a:r>
                      <a:r>
                        <a:rPr lang="en-US" sz="1200" dirty="0" err="1" smtClean="0"/>
                        <a:t>Freq</a:t>
                      </a:r>
                      <a:endParaRPr lang="en-US" sz="1200" dirty="0"/>
                    </a:p>
                  </a:txBody>
                  <a:tcPr/>
                </a:tc>
              </a:tr>
              <a:tr h="304800">
                <a:tc>
                  <a:txBody>
                    <a:bodyPr/>
                    <a:lstStyle/>
                    <a:p>
                      <a:r>
                        <a:rPr lang="en-US" sz="1200" dirty="0" smtClean="0"/>
                        <a:t>5</a:t>
                      </a:r>
                      <a:endParaRPr lang="en-US" sz="1200" dirty="0"/>
                    </a:p>
                  </a:txBody>
                  <a:tcPr/>
                </a:tc>
                <a:tc>
                  <a:txBody>
                    <a:bodyPr/>
                    <a:lstStyle/>
                    <a:p>
                      <a:r>
                        <a:rPr lang="en-US" sz="1200" dirty="0" smtClean="0"/>
                        <a:t>3</a:t>
                      </a:r>
                      <a:endParaRPr lang="en-US" sz="1200" dirty="0"/>
                    </a:p>
                  </a:txBody>
                  <a:tcPr/>
                </a:tc>
                <a:tc>
                  <a:txBody>
                    <a:bodyPr/>
                    <a:lstStyle/>
                    <a:p>
                      <a:r>
                        <a:rPr lang="en-US" sz="1200" dirty="0" smtClean="0"/>
                        <a:t>3/20=0.15</a:t>
                      </a:r>
                      <a:endParaRPr lang="en-US" sz="1200" dirty="0"/>
                    </a:p>
                  </a:txBody>
                  <a:tcPr/>
                </a:tc>
                <a:tc>
                  <a:txBody>
                    <a:bodyPr/>
                    <a:lstStyle/>
                    <a:p>
                      <a:r>
                        <a:rPr lang="en-US" sz="1200" dirty="0" smtClean="0"/>
                        <a:t>20</a:t>
                      </a:r>
                      <a:endParaRPr lang="en-US" sz="1200" dirty="0"/>
                    </a:p>
                  </a:txBody>
                  <a:tcPr/>
                </a:tc>
                <a:tc>
                  <a:txBody>
                    <a:bodyPr/>
                    <a:lstStyle/>
                    <a:p>
                      <a:r>
                        <a:rPr lang="en-US" sz="1200" dirty="0" smtClean="0"/>
                        <a:t>20/20=1.0</a:t>
                      </a:r>
                      <a:endParaRPr lang="en-US" sz="1200" dirty="0"/>
                    </a:p>
                  </a:txBody>
                  <a:tcPr/>
                </a:tc>
              </a:tr>
              <a:tr h="304800">
                <a:tc>
                  <a:txBody>
                    <a:bodyPr/>
                    <a:lstStyle/>
                    <a:p>
                      <a:r>
                        <a:rPr lang="en-US" sz="1200" dirty="0" smtClean="0"/>
                        <a:t>4</a:t>
                      </a:r>
                      <a:endParaRPr lang="en-US" sz="1200" dirty="0"/>
                    </a:p>
                  </a:txBody>
                  <a:tcPr/>
                </a:tc>
                <a:tc>
                  <a:txBody>
                    <a:bodyPr/>
                    <a:lstStyle/>
                    <a:p>
                      <a:r>
                        <a:rPr lang="en-US" sz="1200" dirty="0" smtClean="0"/>
                        <a:t>4</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4/20=0.20</a:t>
                      </a:r>
                    </a:p>
                  </a:txBody>
                  <a:tcPr/>
                </a:tc>
                <a:tc>
                  <a:txBody>
                    <a:bodyPr/>
                    <a:lstStyle/>
                    <a:p>
                      <a:r>
                        <a:rPr lang="en-US" sz="1200" dirty="0" smtClean="0"/>
                        <a:t>17</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17/20=.85</a:t>
                      </a:r>
                    </a:p>
                  </a:txBody>
                  <a:tcPr/>
                </a:tc>
              </a:tr>
              <a:tr h="304800">
                <a:tc>
                  <a:txBody>
                    <a:bodyPr/>
                    <a:lstStyle/>
                    <a:p>
                      <a:r>
                        <a:rPr lang="en-US" sz="1200" dirty="0" smtClean="0"/>
                        <a:t>3</a:t>
                      </a:r>
                      <a:endParaRPr lang="en-US" sz="1200" dirty="0"/>
                    </a:p>
                  </a:txBody>
                  <a:tcPr/>
                </a:tc>
                <a:tc>
                  <a:txBody>
                    <a:bodyPr/>
                    <a:lstStyle/>
                    <a:p>
                      <a:r>
                        <a:rPr lang="en-US" sz="1200" dirty="0" smtClean="0"/>
                        <a:t>6</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6/20=0.30</a:t>
                      </a:r>
                    </a:p>
                  </a:txBody>
                  <a:tcPr/>
                </a:tc>
                <a:tc>
                  <a:txBody>
                    <a:bodyPr/>
                    <a:lstStyle/>
                    <a:p>
                      <a:r>
                        <a:rPr lang="en-US" sz="1200" dirty="0" smtClean="0"/>
                        <a:t>13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13/20=.65</a:t>
                      </a:r>
                    </a:p>
                  </a:txBody>
                  <a:tcPr/>
                </a:tc>
              </a:tr>
              <a:tr h="304800">
                <a:tc>
                  <a:txBody>
                    <a:bodyPr/>
                    <a:lstStyle/>
                    <a:p>
                      <a:r>
                        <a:rPr lang="en-US" sz="1200" dirty="0" smtClean="0"/>
                        <a:t>2</a:t>
                      </a:r>
                      <a:endParaRPr lang="en-US" sz="1200" dirty="0"/>
                    </a:p>
                  </a:txBody>
                  <a:tcPr/>
                </a:tc>
                <a:tc>
                  <a:txBody>
                    <a:bodyPr/>
                    <a:lstStyle/>
                    <a:p>
                      <a:r>
                        <a:rPr lang="en-US" sz="1200" dirty="0" smtClean="0"/>
                        <a:t>4</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6/20=0.20</a:t>
                      </a:r>
                    </a:p>
                  </a:txBody>
                  <a:tcPr/>
                </a:tc>
                <a:tc>
                  <a:txBody>
                    <a:bodyPr/>
                    <a:lstStyle/>
                    <a:p>
                      <a:r>
                        <a:rPr lang="en-US" sz="1200" dirty="0" smtClean="0"/>
                        <a:t>7</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6/20=.35</a:t>
                      </a:r>
                    </a:p>
                  </a:txBody>
                  <a:tcPr/>
                </a:tc>
              </a:tr>
              <a:tr h="304800">
                <a:tc>
                  <a:txBody>
                    <a:bodyPr/>
                    <a:lstStyle/>
                    <a:p>
                      <a:r>
                        <a:rPr lang="en-US" sz="1200" dirty="0" smtClean="0"/>
                        <a:t>1</a:t>
                      </a:r>
                      <a:endParaRPr lang="en-US" sz="1200" dirty="0"/>
                    </a:p>
                  </a:txBody>
                  <a:tcPr/>
                </a:tc>
                <a:tc>
                  <a:txBody>
                    <a:bodyPr/>
                    <a:lstStyle/>
                    <a:p>
                      <a:r>
                        <a:rPr lang="en-US" sz="1200" dirty="0" smtClean="0"/>
                        <a:t>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3/20=0.15</a:t>
                      </a:r>
                    </a:p>
                  </a:txBody>
                  <a:tcPr/>
                </a:tc>
                <a:tc>
                  <a:txBody>
                    <a:bodyPr/>
                    <a:lstStyle/>
                    <a:p>
                      <a:r>
                        <a:rPr lang="en-US" sz="1200" dirty="0" smtClean="0"/>
                        <a:t>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3/20=.15</a:t>
                      </a:r>
                    </a:p>
                  </a:txBody>
                  <a:tcPr/>
                </a:tc>
              </a:tr>
              <a:tr h="304800">
                <a:tc>
                  <a:txBody>
                    <a:bodyPr/>
                    <a:lstStyle/>
                    <a:p>
                      <a:r>
                        <a:rPr lang="en-US" sz="1200" dirty="0" smtClean="0"/>
                        <a:t>Total:</a:t>
                      </a:r>
                      <a:endParaRPr lang="en-US" sz="1200" dirty="0"/>
                    </a:p>
                  </a:txBody>
                  <a:tcPr/>
                </a:tc>
                <a:tc>
                  <a:txBody>
                    <a:bodyPr/>
                    <a:lstStyle/>
                    <a:p>
                      <a:r>
                        <a:rPr lang="en-US" sz="1200" dirty="0" smtClean="0"/>
                        <a:t>20</a:t>
                      </a:r>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dirty="0"/>
                    </a:p>
                  </a:txBody>
                  <a:tcPr/>
                </a:tc>
              </a:tr>
            </a:tbl>
          </a:graphicData>
        </a:graphic>
      </p:graphicFrame>
    </p:spTree>
    <p:extLst>
      <p:ext uri="{BB962C8B-B14F-4D97-AF65-F5344CB8AC3E}">
        <p14:creationId xmlns:p14="http://schemas.microsoft.com/office/powerpoint/2010/main" val="1050082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Verizon Data Breach Report</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Questions to answer:</a:t>
            </a:r>
            <a:endParaRPr lang="en-US" dirty="0"/>
          </a:p>
          <a:p>
            <a:pPr marL="628650" lvl="1" indent="-171450">
              <a:buFont typeface="Arial" charset="0"/>
              <a:buChar char="•"/>
            </a:pPr>
            <a:r>
              <a:rPr lang="en-US" dirty="0" smtClean="0"/>
              <a:t>What did you find that was most expected?</a:t>
            </a:r>
            <a:endParaRPr lang="en-US" dirty="0" smtClean="0"/>
          </a:p>
          <a:p>
            <a:pPr marL="628650" lvl="1" indent="-171450">
              <a:buFont typeface="Arial" charset="0"/>
              <a:buChar char="•"/>
            </a:pPr>
            <a:r>
              <a:rPr lang="en-US" dirty="0" smtClean="0"/>
              <a:t>What did you find that was most unexpected?</a:t>
            </a:r>
            <a:endParaRPr lang="en-US" dirty="0" smtClean="0"/>
          </a:p>
          <a:p>
            <a:pPr marL="628650" lvl="1" indent="-171450">
              <a:buFont typeface="Arial" charset="0"/>
              <a:buChar char="•"/>
            </a:pPr>
            <a:r>
              <a:rPr lang="en-US" dirty="0" smtClean="0"/>
              <a:t>How does the report reconcile with what you know from your position?</a:t>
            </a:r>
            <a:endParaRPr lang="en-US" dirty="0" smtClean="0"/>
          </a:p>
          <a:p>
            <a:endParaRPr lang="en-US" dirty="0"/>
          </a:p>
          <a:p>
            <a:pPr marL="171450" indent="-171450">
              <a:buFont typeface="Arial" charset="0"/>
              <a:buChar char="•"/>
            </a:pPr>
            <a:r>
              <a:rPr lang="en-US" dirty="0" smtClean="0"/>
              <a:t>How can data be used to answer/address/provide insight into your answers?</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310266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Frequency Plots</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Histogram - </a:t>
            </a:r>
            <a:r>
              <a:rPr lang="en-US" dirty="0"/>
              <a:t>discrete bin widths in which the count of events that fall within the bin are shown, but that loses some information since you don’t know what the exact values were that placed the event in the bin</a:t>
            </a:r>
            <a:endParaRPr lang="en-US" dirty="0" smtClean="0"/>
          </a:p>
          <a:p>
            <a:pPr marL="171450" indent="-171450">
              <a:buFont typeface="Arial" charset="0"/>
              <a:buChar char="•"/>
            </a:pPr>
            <a:r>
              <a:rPr lang="en-US" dirty="0" smtClean="0"/>
              <a:t>Stem and Leaf - show </a:t>
            </a:r>
            <a:r>
              <a:rPr lang="en-US" dirty="0"/>
              <a:t>the count within the bin, but also the unique value that placed it there</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440250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Frequency Plots Example</a:t>
            </a:r>
            <a:endParaRPr lang="en-US" dirty="0"/>
          </a:p>
        </p:txBody>
      </p:sp>
      <p:sp>
        <p:nvSpPr>
          <p:cNvPr id="3" name="Text Placeholder 2"/>
          <p:cNvSpPr>
            <a:spLocks noGrp="1"/>
          </p:cNvSpPr>
          <p:nvPr>
            <p:ph type="body" sz="half" idx="2"/>
          </p:nvPr>
        </p:nvSpPr>
        <p:spPr/>
        <p:txBody>
          <a:bodyPr>
            <a:normAutofit/>
          </a:bodyPr>
          <a:lstStyle/>
          <a:p>
            <a:r>
              <a:rPr lang="en-US" dirty="0"/>
              <a:t>Imagine you have the following data: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628519376"/>
              </p:ext>
            </p:extLst>
          </p:nvPr>
        </p:nvGraphicFramePr>
        <p:xfrm>
          <a:off x="3439559" y="1729446"/>
          <a:ext cx="4038600" cy="1841500"/>
        </p:xfrm>
        <a:graphic>
          <a:graphicData uri="http://schemas.openxmlformats.org/drawingml/2006/table">
            <a:tbl>
              <a:tblPr firstRow="1" bandRow="1">
                <a:tableStyleId>{2D5ABB26-0587-4C30-8999-92F81FD0307C}</a:tableStyleId>
              </a:tblPr>
              <a:tblGrid>
                <a:gridCol w="807720"/>
                <a:gridCol w="807720"/>
                <a:gridCol w="807720"/>
                <a:gridCol w="807720"/>
                <a:gridCol w="807720"/>
              </a:tblGrid>
              <a:tr h="368300">
                <a:tc>
                  <a:txBody>
                    <a:bodyPr/>
                    <a:lstStyle/>
                    <a:p>
                      <a:r>
                        <a:rPr lang="en-US" sz="1200" dirty="0" smtClean="0"/>
                        <a:t>5</a:t>
                      </a:r>
                      <a:endParaRPr lang="en-US" sz="1200" dirty="0"/>
                    </a:p>
                  </a:txBody>
                  <a:tcPr/>
                </a:tc>
                <a:tc>
                  <a:txBody>
                    <a:bodyPr/>
                    <a:lstStyle/>
                    <a:p>
                      <a:r>
                        <a:rPr lang="en-US" sz="1200" dirty="0" smtClean="0"/>
                        <a:t>6</a:t>
                      </a:r>
                      <a:endParaRPr lang="en-US" sz="1200" dirty="0"/>
                    </a:p>
                  </a:txBody>
                  <a:tcPr/>
                </a:tc>
                <a:tc>
                  <a:txBody>
                    <a:bodyPr/>
                    <a:lstStyle/>
                    <a:p>
                      <a:r>
                        <a:rPr lang="en-US" sz="1200" dirty="0" smtClean="0"/>
                        <a:t>10</a:t>
                      </a:r>
                      <a:endParaRPr lang="en-US" sz="1200" dirty="0"/>
                    </a:p>
                  </a:txBody>
                  <a:tcPr/>
                </a:tc>
                <a:tc>
                  <a:txBody>
                    <a:bodyPr/>
                    <a:lstStyle/>
                    <a:p>
                      <a:r>
                        <a:rPr lang="en-US" sz="1200" dirty="0" smtClean="0"/>
                        <a:t>10</a:t>
                      </a:r>
                      <a:endParaRPr lang="en-US" sz="1200" dirty="0"/>
                    </a:p>
                  </a:txBody>
                  <a:tcPr/>
                </a:tc>
                <a:tc>
                  <a:txBody>
                    <a:bodyPr/>
                    <a:lstStyle/>
                    <a:p>
                      <a:r>
                        <a:rPr lang="en-US" sz="1200" dirty="0" smtClean="0"/>
                        <a:t>11</a:t>
                      </a:r>
                      <a:endParaRPr lang="en-US" sz="1200" dirty="0"/>
                    </a:p>
                  </a:txBody>
                  <a:tcPr/>
                </a:tc>
              </a:tr>
              <a:tr h="368300">
                <a:tc>
                  <a:txBody>
                    <a:bodyPr/>
                    <a:lstStyle/>
                    <a:p>
                      <a:r>
                        <a:rPr lang="en-US" sz="1200" dirty="0" smtClean="0"/>
                        <a:t>15</a:t>
                      </a:r>
                      <a:endParaRPr lang="en-US" sz="1200" dirty="0"/>
                    </a:p>
                  </a:txBody>
                  <a:tcPr/>
                </a:tc>
                <a:tc>
                  <a:txBody>
                    <a:bodyPr/>
                    <a:lstStyle/>
                    <a:p>
                      <a:r>
                        <a:rPr lang="en-US" sz="1200" dirty="0" smtClean="0"/>
                        <a:t>16</a:t>
                      </a:r>
                      <a:endParaRPr lang="en-US" sz="1200" dirty="0"/>
                    </a:p>
                  </a:txBody>
                  <a:tcPr/>
                </a:tc>
                <a:tc>
                  <a:txBody>
                    <a:bodyPr/>
                    <a:lstStyle/>
                    <a:p>
                      <a:r>
                        <a:rPr lang="en-US" sz="1200" dirty="0" smtClean="0"/>
                        <a:t>21</a:t>
                      </a:r>
                      <a:endParaRPr lang="en-US" sz="1200" dirty="0"/>
                    </a:p>
                  </a:txBody>
                  <a:tcPr/>
                </a:tc>
                <a:tc>
                  <a:txBody>
                    <a:bodyPr/>
                    <a:lstStyle/>
                    <a:p>
                      <a:r>
                        <a:rPr lang="en-US" sz="1200" dirty="0" smtClean="0"/>
                        <a:t>22</a:t>
                      </a:r>
                      <a:endParaRPr lang="en-US" sz="1200" dirty="0"/>
                    </a:p>
                  </a:txBody>
                  <a:tcPr/>
                </a:tc>
                <a:tc>
                  <a:txBody>
                    <a:bodyPr/>
                    <a:lstStyle/>
                    <a:p>
                      <a:r>
                        <a:rPr lang="en-US" sz="1200" dirty="0" smtClean="0"/>
                        <a:t>22</a:t>
                      </a:r>
                      <a:endParaRPr lang="en-US" sz="1200" dirty="0"/>
                    </a:p>
                  </a:txBody>
                  <a:tcPr/>
                </a:tc>
              </a:tr>
              <a:tr h="368300">
                <a:tc>
                  <a:txBody>
                    <a:bodyPr/>
                    <a:lstStyle/>
                    <a:p>
                      <a:r>
                        <a:rPr lang="en-US" sz="1200" dirty="0" smtClean="0"/>
                        <a:t>25</a:t>
                      </a:r>
                      <a:endParaRPr lang="en-US" sz="1200" dirty="0"/>
                    </a:p>
                  </a:txBody>
                  <a:tcPr/>
                </a:tc>
                <a:tc>
                  <a:txBody>
                    <a:bodyPr/>
                    <a:lstStyle/>
                    <a:p>
                      <a:r>
                        <a:rPr lang="en-US" sz="1200" dirty="0" smtClean="0"/>
                        <a:t>25</a:t>
                      </a:r>
                      <a:endParaRPr lang="en-US" sz="1200" dirty="0"/>
                    </a:p>
                  </a:txBody>
                  <a:tcPr/>
                </a:tc>
                <a:tc>
                  <a:txBody>
                    <a:bodyPr/>
                    <a:lstStyle/>
                    <a:p>
                      <a:r>
                        <a:rPr lang="en-US" sz="1200" dirty="0" smtClean="0"/>
                        <a:t>26</a:t>
                      </a:r>
                      <a:endParaRPr lang="en-US" sz="1200" dirty="0"/>
                    </a:p>
                  </a:txBody>
                  <a:tcPr/>
                </a:tc>
                <a:tc>
                  <a:txBody>
                    <a:bodyPr/>
                    <a:lstStyle/>
                    <a:p>
                      <a:r>
                        <a:rPr lang="en-US" sz="1200" dirty="0" smtClean="0"/>
                        <a:t>26</a:t>
                      </a:r>
                      <a:endParaRPr lang="en-US" sz="1200" dirty="0"/>
                    </a:p>
                  </a:txBody>
                  <a:tcPr/>
                </a:tc>
                <a:tc>
                  <a:txBody>
                    <a:bodyPr/>
                    <a:lstStyle/>
                    <a:p>
                      <a:r>
                        <a:rPr lang="en-US" sz="1200" dirty="0" smtClean="0"/>
                        <a:t>27</a:t>
                      </a:r>
                      <a:endParaRPr lang="en-US" sz="1200" dirty="0"/>
                    </a:p>
                  </a:txBody>
                  <a:tcPr/>
                </a:tc>
              </a:tr>
              <a:tr h="368300">
                <a:tc>
                  <a:txBody>
                    <a:bodyPr/>
                    <a:lstStyle/>
                    <a:p>
                      <a:r>
                        <a:rPr lang="en-US" sz="1200" dirty="0" smtClean="0"/>
                        <a:t>27</a:t>
                      </a:r>
                      <a:endParaRPr lang="en-US" sz="1200" dirty="0"/>
                    </a:p>
                  </a:txBody>
                  <a:tcPr/>
                </a:tc>
                <a:tc>
                  <a:txBody>
                    <a:bodyPr/>
                    <a:lstStyle/>
                    <a:p>
                      <a:r>
                        <a:rPr lang="en-US" sz="1200" dirty="0" smtClean="0"/>
                        <a:t>28</a:t>
                      </a:r>
                      <a:endParaRPr lang="en-US" sz="1200" dirty="0"/>
                    </a:p>
                  </a:txBody>
                  <a:tcPr/>
                </a:tc>
                <a:tc>
                  <a:txBody>
                    <a:bodyPr/>
                    <a:lstStyle/>
                    <a:p>
                      <a:r>
                        <a:rPr lang="en-US" sz="1200" dirty="0" smtClean="0"/>
                        <a:t>28</a:t>
                      </a:r>
                      <a:endParaRPr lang="en-US" sz="1200" dirty="0"/>
                    </a:p>
                  </a:txBody>
                  <a:tcPr/>
                </a:tc>
                <a:tc>
                  <a:txBody>
                    <a:bodyPr/>
                    <a:lstStyle/>
                    <a:p>
                      <a:r>
                        <a:rPr lang="en-US" sz="1200" dirty="0" smtClean="0"/>
                        <a:t>30</a:t>
                      </a:r>
                      <a:endParaRPr lang="en-US" sz="1200" dirty="0"/>
                    </a:p>
                  </a:txBody>
                  <a:tcPr/>
                </a:tc>
                <a:tc>
                  <a:txBody>
                    <a:bodyPr/>
                    <a:lstStyle/>
                    <a:p>
                      <a:r>
                        <a:rPr lang="en-US" sz="1200" dirty="0" smtClean="0"/>
                        <a:t>30</a:t>
                      </a:r>
                      <a:endParaRPr lang="en-US" sz="1200" dirty="0"/>
                    </a:p>
                  </a:txBody>
                  <a:tcPr/>
                </a:tc>
              </a:tr>
              <a:tr h="368300">
                <a:tc>
                  <a:txBody>
                    <a:bodyPr/>
                    <a:lstStyle/>
                    <a:p>
                      <a:r>
                        <a:rPr lang="en-US" sz="1200" dirty="0" smtClean="0"/>
                        <a:t>31</a:t>
                      </a:r>
                      <a:endParaRPr lang="en-US" sz="1200" dirty="0"/>
                    </a:p>
                  </a:txBody>
                  <a:tcPr/>
                </a:tc>
                <a:tc>
                  <a:txBody>
                    <a:bodyPr/>
                    <a:lstStyle/>
                    <a:p>
                      <a:r>
                        <a:rPr lang="en-US" sz="1200" dirty="0" smtClean="0"/>
                        <a:t>35</a:t>
                      </a:r>
                      <a:endParaRPr lang="en-US" sz="1200" dirty="0"/>
                    </a:p>
                  </a:txBody>
                  <a:tcPr/>
                </a:tc>
                <a:tc>
                  <a:txBody>
                    <a:bodyPr/>
                    <a:lstStyle/>
                    <a:p>
                      <a:r>
                        <a:rPr lang="en-US" sz="1200" dirty="0" smtClean="0"/>
                        <a:t>36</a:t>
                      </a:r>
                      <a:endParaRPr lang="en-US" sz="1200" dirty="0"/>
                    </a:p>
                  </a:txBody>
                  <a:tcPr/>
                </a:tc>
                <a:tc>
                  <a:txBody>
                    <a:bodyPr/>
                    <a:lstStyle/>
                    <a:p>
                      <a:r>
                        <a:rPr lang="en-US" sz="1200" dirty="0" smtClean="0"/>
                        <a:t>40</a:t>
                      </a:r>
                      <a:endParaRPr lang="en-US" sz="1200" dirty="0"/>
                    </a:p>
                  </a:txBody>
                  <a:tcPr/>
                </a:tc>
                <a:tc>
                  <a:txBody>
                    <a:bodyPr/>
                    <a:lstStyle/>
                    <a:p>
                      <a:r>
                        <a:rPr lang="en-US" sz="1200" dirty="0" smtClean="0"/>
                        <a:t>41</a:t>
                      </a:r>
                      <a:endParaRPr lang="en-US" sz="1200" dirty="0"/>
                    </a:p>
                  </a:txBody>
                  <a:tcPr/>
                </a:tc>
              </a:tr>
            </a:tbl>
          </a:graphicData>
        </a:graphic>
      </p:graphicFrame>
    </p:spTree>
    <p:extLst>
      <p:ext uri="{BB962C8B-B14F-4D97-AF65-F5344CB8AC3E}">
        <p14:creationId xmlns:p14="http://schemas.microsoft.com/office/powerpoint/2010/main" val="10706134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a:t>We can plot that in a histogram, but we’ll lose the individual values when we put them in a bin: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8387" y="1504950"/>
            <a:ext cx="4515478" cy="3141430"/>
          </a:xfrm>
          <a:prstGeom prst="rect">
            <a:avLst/>
          </a:prstGeom>
        </p:spPr>
      </p:pic>
    </p:spTree>
    <p:extLst>
      <p:ext uri="{BB962C8B-B14F-4D97-AF65-F5344CB8AC3E}">
        <p14:creationId xmlns:p14="http://schemas.microsoft.com/office/powerpoint/2010/main" val="530928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a:t>If we create a stem and leaf plot, we can still see the distribution but we also see the individual values: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245" y="1950257"/>
            <a:ext cx="4919955" cy="1501310"/>
          </a:xfrm>
          <a:prstGeom prst="rect">
            <a:avLst/>
          </a:prstGeom>
        </p:spPr>
      </p:pic>
    </p:spTree>
    <p:extLst>
      <p:ext uri="{BB962C8B-B14F-4D97-AF65-F5344CB8AC3E}">
        <p14:creationId xmlns:p14="http://schemas.microsoft.com/office/powerpoint/2010/main" val="17765881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Quantitative or Qualitative</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Qualitative</a:t>
            </a:r>
            <a:r>
              <a:rPr lang="en-US" dirty="0"/>
              <a:t>, or categorical, data </a:t>
            </a:r>
            <a:r>
              <a:rPr lang="mr-IN" dirty="0" smtClean="0"/>
              <a:t>–</a:t>
            </a:r>
            <a:r>
              <a:rPr lang="en-US" dirty="0" smtClean="0"/>
              <a:t> can separate </a:t>
            </a:r>
            <a:r>
              <a:rPr lang="en-US" dirty="0"/>
              <a:t>the values into categories that are described by some characteristic of the item. </a:t>
            </a:r>
            <a:endParaRPr lang="en-US" dirty="0" smtClean="0"/>
          </a:p>
          <a:p>
            <a:pPr marL="171450" indent="-171450">
              <a:buFont typeface="Arial" charset="0"/>
              <a:buChar char="•"/>
            </a:pPr>
            <a:r>
              <a:rPr lang="en-US" dirty="0" smtClean="0"/>
              <a:t>Quantitative data - numerically measured and is further divided into:</a:t>
            </a:r>
          </a:p>
          <a:p>
            <a:pPr marL="628650" lvl="1" indent="-171450">
              <a:buFont typeface="Arial" charset="0"/>
              <a:buChar char="•"/>
            </a:pPr>
            <a:r>
              <a:rPr lang="en-US" dirty="0"/>
              <a:t>Discrete </a:t>
            </a:r>
            <a:r>
              <a:rPr lang="en-US" dirty="0" smtClean="0"/>
              <a:t>variables</a:t>
            </a:r>
          </a:p>
          <a:p>
            <a:pPr marL="1085850" lvl="2" indent="-171450">
              <a:buFont typeface="Arial" charset="0"/>
              <a:buChar char="•"/>
            </a:pPr>
            <a:r>
              <a:rPr lang="en-US" dirty="0" smtClean="0"/>
              <a:t>can </a:t>
            </a:r>
            <a:r>
              <a:rPr lang="en-US" dirty="0"/>
              <a:t>take on values from only a distinct set of possible </a:t>
            </a:r>
            <a:r>
              <a:rPr lang="en-US" dirty="0" smtClean="0"/>
              <a:t>values</a:t>
            </a:r>
          </a:p>
          <a:p>
            <a:pPr marL="1085850" lvl="2" indent="-171450">
              <a:buFont typeface="Arial" charset="0"/>
              <a:buChar char="•"/>
            </a:pPr>
            <a:r>
              <a:rPr lang="en-US" dirty="0"/>
              <a:t>the relative frequency distribution of the discrete variable </a:t>
            </a:r>
            <a:r>
              <a:rPr lang="en-US" dirty="0" smtClean="0"/>
              <a:t>is the </a:t>
            </a:r>
            <a:r>
              <a:rPr lang="en-US" dirty="0"/>
              <a:t>probability that the variable will take on that specific value</a:t>
            </a:r>
            <a:endParaRPr lang="en-US" dirty="0" smtClean="0"/>
          </a:p>
          <a:p>
            <a:pPr marL="628650" lvl="1" indent="-171450">
              <a:buFont typeface="Arial" charset="0"/>
              <a:buChar char="•"/>
            </a:pPr>
            <a:r>
              <a:rPr lang="en-US" dirty="0" smtClean="0"/>
              <a:t>Continuous variables </a:t>
            </a:r>
          </a:p>
          <a:p>
            <a:pPr marL="1085850" lvl="2" indent="-171450">
              <a:buFont typeface="Arial" charset="0"/>
              <a:buChar char="•"/>
            </a:pPr>
            <a:r>
              <a:rPr lang="en-US" dirty="0"/>
              <a:t>measurements that can take on an infinitely precise value</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5211956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Qualitative</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Categorize </a:t>
            </a:r>
            <a:r>
              <a:rPr lang="en-US" dirty="0"/>
              <a:t>computers by the operating system they </a:t>
            </a:r>
            <a:r>
              <a:rPr lang="en-US" dirty="0" smtClean="0"/>
              <a:t>run</a:t>
            </a:r>
          </a:p>
          <a:p>
            <a:pPr marL="171450" indent="-171450">
              <a:buFont typeface="Arial" charset="0"/>
              <a:buChar char="•"/>
            </a:pPr>
            <a:r>
              <a:rPr lang="en-US" dirty="0" smtClean="0"/>
              <a:t>Relative </a:t>
            </a:r>
            <a:r>
              <a:rPr lang="en-US" dirty="0"/>
              <a:t>frequencies of the operating systems reflect the probability of getting a computer with a given OS if you were to randomly sample a computer from the population of </a:t>
            </a:r>
            <a:r>
              <a:rPr lang="en-US" dirty="0" smtClean="0"/>
              <a:t>computers</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7527074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Qualitative - </a:t>
            </a:r>
            <a:r>
              <a:rPr lang="en-US" dirty="0" err="1" smtClean="0"/>
              <a:t>Exampe</a:t>
            </a:r>
            <a:endParaRPr lang="en-US" dirty="0"/>
          </a:p>
        </p:txBody>
      </p:sp>
      <p:sp>
        <p:nvSpPr>
          <p:cNvPr id="3" name="Text Placeholder 2"/>
          <p:cNvSpPr>
            <a:spLocks noGrp="1"/>
          </p:cNvSpPr>
          <p:nvPr>
            <p:ph type="body" sz="half" idx="2"/>
          </p:nvPr>
        </p:nvSpPr>
        <p:spPr/>
        <p:txBody>
          <a:bodyPr>
            <a:normAutofit/>
          </a:bodyPr>
          <a:lstStyle/>
          <a:p>
            <a:r>
              <a:rPr lang="en-US" dirty="0"/>
              <a:t>Imagine that in a unit of 100 computers, most run Windows OS (90/100), some computers run OS X (6/100), and few computers run Linux (4/100). A table of probabilities (relative frequencies) could be constructed that would indicate how likely you would get a computer with each OS if one were chosen at random</a:t>
            </a:r>
          </a:p>
          <a:p>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982329791"/>
              </p:ext>
            </p:extLst>
          </p:nvPr>
        </p:nvGraphicFramePr>
        <p:xfrm>
          <a:off x="2362200" y="2490108"/>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Operating System</a:t>
                      </a:r>
                      <a:endParaRPr lang="en-US" dirty="0"/>
                    </a:p>
                  </a:txBody>
                  <a:tcPr/>
                </a:tc>
                <a:tc>
                  <a:txBody>
                    <a:bodyPr/>
                    <a:lstStyle/>
                    <a:p>
                      <a:r>
                        <a:rPr lang="en-US" dirty="0" smtClean="0"/>
                        <a:t>Probability</a:t>
                      </a:r>
                      <a:endParaRPr lang="en-US" dirty="0"/>
                    </a:p>
                  </a:txBody>
                  <a:tcPr/>
                </a:tc>
              </a:tr>
              <a:tr h="370840">
                <a:tc>
                  <a:txBody>
                    <a:bodyPr/>
                    <a:lstStyle/>
                    <a:p>
                      <a:r>
                        <a:rPr lang="en-US" dirty="0" smtClean="0"/>
                        <a:t>Windows OS</a:t>
                      </a:r>
                      <a:endParaRPr lang="en-US" dirty="0"/>
                    </a:p>
                  </a:txBody>
                  <a:tcPr/>
                </a:tc>
                <a:tc>
                  <a:txBody>
                    <a:bodyPr/>
                    <a:lstStyle/>
                    <a:p>
                      <a:r>
                        <a:rPr lang="en-US" dirty="0" smtClean="0"/>
                        <a:t>0.90</a:t>
                      </a:r>
                      <a:endParaRPr lang="en-US" dirty="0"/>
                    </a:p>
                  </a:txBody>
                  <a:tcPr/>
                </a:tc>
              </a:tr>
              <a:tr h="370840">
                <a:tc>
                  <a:txBody>
                    <a:bodyPr/>
                    <a:lstStyle/>
                    <a:p>
                      <a:r>
                        <a:rPr lang="en-US" dirty="0" smtClean="0"/>
                        <a:t>Mac OS</a:t>
                      </a:r>
                      <a:endParaRPr lang="en-US" dirty="0"/>
                    </a:p>
                  </a:txBody>
                  <a:tcPr/>
                </a:tc>
                <a:tc>
                  <a:txBody>
                    <a:bodyPr/>
                    <a:lstStyle/>
                    <a:p>
                      <a:r>
                        <a:rPr lang="en-US" dirty="0" smtClean="0"/>
                        <a:t>0.06</a:t>
                      </a:r>
                      <a:endParaRPr lang="en-US" dirty="0"/>
                    </a:p>
                  </a:txBody>
                  <a:tcPr/>
                </a:tc>
              </a:tr>
              <a:tr h="370840">
                <a:tc>
                  <a:txBody>
                    <a:bodyPr/>
                    <a:lstStyle/>
                    <a:p>
                      <a:r>
                        <a:rPr lang="en-US" dirty="0" smtClean="0"/>
                        <a:t>Linux</a:t>
                      </a:r>
                      <a:endParaRPr lang="en-US" dirty="0"/>
                    </a:p>
                  </a:txBody>
                  <a:tcPr/>
                </a:tc>
                <a:tc>
                  <a:txBody>
                    <a:bodyPr/>
                    <a:lstStyle/>
                    <a:p>
                      <a:r>
                        <a:rPr lang="en-US" dirty="0" smtClean="0"/>
                        <a:t>0.04</a:t>
                      </a:r>
                      <a:endParaRPr lang="en-US" dirty="0"/>
                    </a:p>
                  </a:txBody>
                  <a:tcPr/>
                </a:tc>
              </a:tr>
            </a:tbl>
          </a:graphicData>
        </a:graphic>
      </p:graphicFrame>
    </p:spTree>
    <p:extLst>
      <p:ext uri="{BB962C8B-B14F-4D97-AF65-F5344CB8AC3E}">
        <p14:creationId xmlns:p14="http://schemas.microsoft.com/office/powerpoint/2010/main" val="416101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Quantitative, Discrete Bernoulli</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Quantitative </a:t>
            </a:r>
            <a:r>
              <a:rPr lang="en-US" dirty="0"/>
              <a:t>variables can be divided into discrete and continuous </a:t>
            </a:r>
            <a:r>
              <a:rPr lang="en-US" dirty="0" smtClean="0"/>
              <a:t>variables</a:t>
            </a:r>
          </a:p>
          <a:p>
            <a:pPr marL="171450" indent="-171450">
              <a:buFont typeface="Arial" charset="0"/>
              <a:buChar char="•"/>
            </a:pPr>
            <a:r>
              <a:rPr lang="en-US" dirty="0" smtClean="0"/>
              <a:t>A </a:t>
            </a:r>
            <a:r>
              <a:rPr lang="en-US" dirty="0"/>
              <a:t>discrete variable can take on values from only a distinct set of possible </a:t>
            </a:r>
            <a:r>
              <a:rPr lang="en-US" dirty="0" smtClean="0"/>
              <a:t>values</a:t>
            </a:r>
          </a:p>
          <a:p>
            <a:pPr marL="171450" indent="-171450">
              <a:buFont typeface="Arial" charset="0"/>
              <a:buChar char="•"/>
            </a:pPr>
            <a:r>
              <a:rPr lang="en-US" dirty="0" smtClean="0"/>
              <a:t>Simplest </a:t>
            </a:r>
            <a:r>
              <a:rPr lang="en-US" dirty="0"/>
              <a:t>discrete variable would consist of only two possibilities, such as correct or incorrect, present or not present, and heads or tails.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217532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Bernoulli Example</a:t>
            </a:r>
            <a:endParaRPr lang="en-US" dirty="0"/>
          </a:p>
        </p:txBody>
      </p:sp>
      <p:sp>
        <p:nvSpPr>
          <p:cNvPr id="3" name="Text Placeholder 2"/>
          <p:cNvSpPr>
            <a:spLocks noGrp="1"/>
          </p:cNvSpPr>
          <p:nvPr>
            <p:ph type="body" sz="half" idx="2"/>
          </p:nvPr>
        </p:nvSpPr>
        <p:spPr/>
        <p:txBody>
          <a:bodyPr>
            <a:normAutofit/>
          </a:bodyPr>
          <a:lstStyle/>
          <a:p>
            <a:r>
              <a:rPr lang="en-US" dirty="0"/>
              <a:t>For example, let’s say we wanted to know what the probability was of finding an infected machine on the network. If we were able to detect with 100% confidence whether a machine was infected or not, and took a sufficiently large sample of machines and counted all the machines that were infected, we could estimate the probability of having an infected machine in the population. The random variable is binary so it is either infected or not infected. We can describe this special case with what is called the </a:t>
            </a:r>
            <a:r>
              <a:rPr lang="en-US" dirty="0" smtClean="0"/>
              <a:t>Bernoulli </a:t>
            </a:r>
            <a:r>
              <a:rPr lang="en-US" dirty="0"/>
              <a:t>distribution.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9256272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Bernoulli</a:t>
            </a:r>
            <a:endParaRPr lang="en-US" dirty="0"/>
          </a:p>
        </p:txBody>
      </p:sp>
      <p:sp>
        <p:nvSpPr>
          <p:cNvPr id="3" name="Text Placeholder 2"/>
          <p:cNvSpPr>
            <a:spLocks noGrp="1"/>
          </p:cNvSpPr>
          <p:nvPr>
            <p:ph type="body" sz="half" idx="2"/>
          </p:nvPr>
        </p:nvSpPr>
        <p:spPr/>
        <p:txBody>
          <a:bodyPr>
            <a:normAutofit/>
          </a:bodyPr>
          <a:lstStyle/>
          <a:p>
            <a:r>
              <a:rPr lang="en-US" dirty="0"/>
              <a:t>The </a:t>
            </a:r>
            <a:r>
              <a:rPr lang="en-US" dirty="0" smtClean="0"/>
              <a:t>Bernoulli </a:t>
            </a:r>
            <a:r>
              <a:rPr lang="en-US" dirty="0"/>
              <a:t>distribution describes the probability of each outcome and the associated variance: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stretch>
            <a:fillRect/>
          </a:stretch>
        </p:blipFill>
        <p:spPr>
          <a:xfrm>
            <a:off x="3200400" y="2199184"/>
            <a:ext cx="4495800" cy="1202333"/>
          </a:xfrm>
          <a:prstGeom prst="rect">
            <a:avLst/>
          </a:prstGeom>
        </p:spPr>
      </p:pic>
    </p:spTree>
    <p:extLst>
      <p:ext uri="{BB962C8B-B14F-4D97-AF65-F5344CB8AC3E}">
        <p14:creationId xmlns:p14="http://schemas.microsoft.com/office/powerpoint/2010/main" val="1439101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Basic Statistics</a:t>
            </a:r>
            <a:endParaRPr lang="en-US" dirty="0"/>
          </a:p>
        </p:txBody>
      </p:sp>
      <p:sp>
        <p:nvSpPr>
          <p:cNvPr id="3" name="Text Placeholder 2"/>
          <p:cNvSpPr>
            <a:spLocks noGrp="1"/>
          </p:cNvSpPr>
          <p:nvPr>
            <p:ph type="body" sz="half" idx="11"/>
          </p:nvPr>
        </p:nvSpPr>
        <p:spPr/>
        <p:txBody>
          <a:bodyPr/>
          <a:lstStyle/>
          <a:p>
            <a:endParaRPr lang="en-US" dirty="0"/>
          </a:p>
        </p:txBody>
      </p:sp>
    </p:spTree>
    <p:extLst>
      <p:ext uri="{BB962C8B-B14F-4D97-AF65-F5344CB8AC3E}">
        <p14:creationId xmlns:p14="http://schemas.microsoft.com/office/powerpoint/2010/main" val="1271729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a:t>The type of distribution commonly used when measuring counts per some unit (time, area, etc.) is the Poisson distribution probability mass function, which gives the probability of observing ‘x’ counts in any random </a:t>
            </a:r>
            <a:r>
              <a:rPr lang="en-US" dirty="0" smtClean="0"/>
              <a:t>unit</a:t>
            </a:r>
          </a:p>
          <a:p>
            <a:pPr marL="171450" indent="-171450">
              <a:buFont typeface="Arial" charset="0"/>
              <a:buChar char="•"/>
            </a:pPr>
            <a:r>
              <a:rPr lang="en-US" dirty="0"/>
              <a:t>D</a:t>
            </a:r>
            <a:r>
              <a:rPr lang="en-US" dirty="0" smtClean="0"/>
              <a:t>escribed </a:t>
            </a:r>
            <a:r>
              <a:rPr lang="en-US" dirty="0"/>
              <a:t>by the equation: </a:t>
            </a:r>
            <a:endParaRPr lang="en-US" dirty="0" smtClean="0"/>
          </a:p>
          <a:p>
            <a:endParaRPr lang="en-US" dirty="0" smtClean="0"/>
          </a:p>
          <a:p>
            <a:endParaRPr lang="en-US" dirty="0"/>
          </a:p>
          <a:p>
            <a:endParaRPr lang="en-US" dirty="0" smtClean="0"/>
          </a:p>
          <a:p>
            <a:r>
              <a:rPr lang="en-US" dirty="0"/>
              <a:t>where x! stands for x factorial, or the product of each value in x. The mean and variance of the Poisson distribution are both </a:t>
            </a:r>
            <a:r>
              <a:rPr lang="en-US" dirty="0" err="1"/>
              <a:t>μ</a:t>
            </a:r>
            <a:r>
              <a:rPr lang="en-US" dirty="0"/>
              <a:t>.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3"/>
          <a:stretch>
            <a:fillRect/>
          </a:stretch>
        </p:blipFill>
        <p:spPr>
          <a:xfrm>
            <a:off x="4441825" y="2230827"/>
            <a:ext cx="2012950" cy="642709"/>
          </a:xfrm>
          <a:prstGeom prst="rect">
            <a:avLst/>
          </a:prstGeom>
        </p:spPr>
      </p:pic>
    </p:spTree>
    <p:extLst>
      <p:ext uri="{BB962C8B-B14F-4D97-AF65-F5344CB8AC3E}">
        <p14:creationId xmlns:p14="http://schemas.microsoft.com/office/powerpoint/2010/main" val="7716101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Poisson - Example</a:t>
            </a:r>
            <a:endParaRPr lang="en-US" dirty="0"/>
          </a:p>
        </p:txBody>
      </p:sp>
      <p:sp>
        <p:nvSpPr>
          <p:cNvPr id="3" name="Text Placeholder 2"/>
          <p:cNvSpPr>
            <a:spLocks noGrp="1"/>
          </p:cNvSpPr>
          <p:nvPr>
            <p:ph type="body" sz="half" idx="2"/>
          </p:nvPr>
        </p:nvSpPr>
        <p:spPr/>
        <p:txBody>
          <a:bodyPr>
            <a:normAutofit/>
          </a:bodyPr>
          <a:lstStyle/>
          <a:p>
            <a:r>
              <a:rPr lang="en-US" dirty="0"/>
              <a:t>S</a:t>
            </a:r>
            <a:r>
              <a:rPr lang="en-US" dirty="0" smtClean="0"/>
              <a:t>uppose </a:t>
            </a:r>
            <a:r>
              <a:rPr lang="en-US" dirty="0"/>
              <a:t>we wanted to examine the behavior of the machines over the course of a week so we can baseline what ‘normal’ looks like. We have a set of machines that reflect the machines in our network and we know they are not infected. We decide to count the number of times the machines connect to other computers on the internal network each minute, and come up with the following distribution: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934722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617" y="1132511"/>
            <a:ext cx="4215366" cy="3510340"/>
          </a:xfrm>
          <a:prstGeom prst="rect">
            <a:avLst/>
          </a:prstGeom>
        </p:spPr>
      </p:pic>
    </p:spTree>
    <p:extLst>
      <p:ext uri="{BB962C8B-B14F-4D97-AF65-F5344CB8AC3E}">
        <p14:creationId xmlns:p14="http://schemas.microsoft.com/office/powerpoint/2010/main" val="570491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r>
              <a:rPr lang="en-US" dirty="0"/>
              <a:t>Since we defined the population as the connection counts per minute for a week, we have sampled the entire population. Rather than make the histogram with the exact counts, we can make a </a:t>
            </a:r>
            <a:r>
              <a:rPr lang="en-US" dirty="0" smtClean="0"/>
              <a:t>histogram </a:t>
            </a:r>
            <a:r>
              <a:rPr lang="en-US" dirty="0"/>
              <a:t>of the relative frequency counts which would represent the probability distribution of the variable connections per minute: </a:t>
            </a:r>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20969601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240" y="1143001"/>
            <a:ext cx="5291516" cy="3429001"/>
          </a:xfrm>
          <a:prstGeom prst="rect">
            <a:avLst/>
          </a:prstGeom>
        </p:spPr>
      </p:pic>
    </p:spTree>
    <p:extLst>
      <p:ext uri="{BB962C8B-B14F-4D97-AF65-F5344CB8AC3E}">
        <p14:creationId xmlns:p14="http://schemas.microsoft.com/office/powerpoint/2010/main" val="11739913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Continuous</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In </a:t>
            </a:r>
            <a:r>
              <a:rPr lang="en-US" dirty="0"/>
              <a:t>many instances, the item under measure doesn’t have </a:t>
            </a:r>
            <a:r>
              <a:rPr lang="en-US" dirty="0" smtClean="0"/>
              <a:t>concrete </a:t>
            </a:r>
            <a:r>
              <a:rPr lang="en-US" dirty="0"/>
              <a:t>stopping </a:t>
            </a:r>
            <a:r>
              <a:rPr lang="en-US" dirty="0" smtClean="0"/>
              <a:t>points</a:t>
            </a:r>
          </a:p>
          <a:p>
            <a:pPr marL="171450" indent="-171450">
              <a:buFont typeface="Arial" charset="0"/>
              <a:buChar char="•"/>
            </a:pPr>
            <a:r>
              <a:rPr lang="en-US" dirty="0" smtClean="0"/>
              <a:t>For example, </a:t>
            </a:r>
            <a:r>
              <a:rPr lang="en-US" dirty="0"/>
              <a:t>take the measure of time. At any point you can theoretically measure time to any degree of </a:t>
            </a:r>
            <a:r>
              <a:rPr lang="en-US" dirty="0" smtClean="0"/>
              <a:t>precision</a:t>
            </a:r>
          </a:p>
          <a:p>
            <a:pPr marL="171450" indent="-171450">
              <a:buFont typeface="Arial" charset="0"/>
              <a:buChar char="•"/>
            </a:pPr>
            <a:r>
              <a:rPr lang="en-US" dirty="0" smtClean="0"/>
              <a:t>We normally </a:t>
            </a:r>
            <a:r>
              <a:rPr lang="en-US" dirty="0"/>
              <a:t>discretize </a:t>
            </a:r>
            <a:r>
              <a:rPr lang="en-US" dirty="0" smtClean="0"/>
              <a:t>time </a:t>
            </a:r>
            <a:r>
              <a:rPr lang="en-US" dirty="0"/>
              <a:t>by using whole values in the form of seconds, minutes, hours or subsets of </a:t>
            </a:r>
            <a:r>
              <a:rPr lang="en-US" dirty="0" smtClean="0"/>
              <a:t>these</a:t>
            </a:r>
          </a:p>
          <a:p>
            <a:pPr marL="171450" indent="-171450">
              <a:buFont typeface="Arial" charset="0"/>
              <a:buChar char="•"/>
            </a:pPr>
            <a:r>
              <a:rPr lang="en-US" dirty="0" smtClean="0"/>
              <a:t>For </a:t>
            </a:r>
            <a:r>
              <a:rPr lang="en-US" dirty="0"/>
              <a:t>measurements that can take on an infinitely precise value, the distribution of values is said to be continuous.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3923581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Normal (Gaussian)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Found to </a:t>
            </a:r>
            <a:r>
              <a:rPr lang="en-US" dirty="0"/>
              <a:t>frequently occur </a:t>
            </a:r>
            <a:r>
              <a:rPr lang="en-US" dirty="0" smtClean="0"/>
              <a:t>naturally</a:t>
            </a:r>
          </a:p>
          <a:p>
            <a:pPr marL="171450" indent="-171450">
              <a:buFont typeface="Arial" charset="0"/>
              <a:buChar char="•"/>
            </a:pPr>
            <a:r>
              <a:rPr lang="en-US" dirty="0" smtClean="0"/>
              <a:t>Critical </a:t>
            </a:r>
            <a:r>
              <a:rPr lang="en-US" dirty="0"/>
              <a:t>to probability and statistics because of the *central limit </a:t>
            </a:r>
            <a:r>
              <a:rPr lang="en-US" dirty="0" smtClean="0"/>
              <a:t>theorem*</a:t>
            </a:r>
          </a:p>
          <a:p>
            <a:pPr marL="628650" lvl="1" indent="-171450">
              <a:buFont typeface="Arial" charset="0"/>
              <a:buChar char="•"/>
            </a:pPr>
            <a:r>
              <a:rPr lang="en-US" dirty="0" smtClean="0"/>
              <a:t>The </a:t>
            </a:r>
            <a:r>
              <a:rPr lang="en-US" dirty="0"/>
              <a:t>central limit theorem states that if one were to take an infinite number of same sized samples from a population (regardless of the distribution of the population) and calculate the mean for each sample, the resulting distribution of the sample means would be approximately a normal distribution with the mean of the sample distribution approaching the mean of the population distribution.  </a:t>
            </a:r>
            <a:endParaRPr lang="en-US" dirty="0" smtClean="0"/>
          </a:p>
          <a:p>
            <a:pPr marL="171450" indent="-171450">
              <a:buFont typeface="Arial" charset="0"/>
              <a:buChar char="•"/>
            </a:pPr>
            <a:r>
              <a:rPr lang="en-US" dirty="0"/>
              <a:t>I</a:t>
            </a:r>
            <a:r>
              <a:rPr lang="en-US" dirty="0" smtClean="0"/>
              <a:t>mportant because </a:t>
            </a:r>
            <a:r>
              <a:rPr lang="en-US" dirty="0"/>
              <a:t>it is often impossible to collect all values for a population, so we are left with samples from which to make inferences about the population from which they were derived.</a:t>
            </a:r>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2131325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Normal (Gaussian)</a:t>
            </a:r>
            <a:endParaRPr lang="en-US" dirty="0"/>
          </a:p>
        </p:txBody>
      </p:sp>
      <p:sp>
        <p:nvSpPr>
          <p:cNvPr id="3" name="Text Placeholder 2"/>
          <p:cNvSpPr>
            <a:spLocks noGrp="1"/>
          </p:cNvSpPr>
          <p:nvPr>
            <p:ph type="body" sz="half" idx="2"/>
          </p:nvPr>
        </p:nvSpPr>
        <p:spPr/>
        <p:txBody>
          <a:bodyPr>
            <a:normAutofit/>
          </a:bodyPr>
          <a:lstStyle/>
          <a:p>
            <a:r>
              <a:rPr lang="en-US" dirty="0" smtClean="0"/>
              <a:t>The </a:t>
            </a:r>
            <a:r>
              <a:rPr lang="en-US" dirty="0"/>
              <a:t>normal distribution is continuous (having an infinite number of values as opposed to being discrete like we make with bins), unimodal (single mode), symmetric (equal halves), asymptotic (the tails keep going without touching the x-axis), and the mode = median = mean. The function that defines a normal distribution is: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stretch>
            <a:fillRect/>
          </a:stretch>
        </p:blipFill>
        <p:spPr>
          <a:xfrm>
            <a:off x="3581400" y="2782473"/>
            <a:ext cx="3733800" cy="691562"/>
          </a:xfrm>
          <a:prstGeom prst="rect">
            <a:avLst/>
          </a:prstGeom>
        </p:spPr>
      </p:pic>
    </p:spTree>
    <p:extLst>
      <p:ext uri="{BB962C8B-B14F-4D97-AF65-F5344CB8AC3E}">
        <p14:creationId xmlns:p14="http://schemas.microsoft.com/office/powerpoint/2010/main" val="19033003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Often, one of the most basic questions you will have about two processes is how they are related to each </a:t>
            </a:r>
            <a:r>
              <a:rPr lang="en-US" dirty="0" smtClean="0"/>
              <a:t>other</a:t>
            </a:r>
          </a:p>
          <a:p>
            <a:pPr marL="171450" indent="-171450">
              <a:buFont typeface="Arial" charset="0"/>
              <a:buChar char="•"/>
            </a:pPr>
            <a:r>
              <a:rPr lang="en-US" dirty="0" smtClean="0"/>
              <a:t>Example - the </a:t>
            </a:r>
            <a:r>
              <a:rPr lang="en-US" dirty="0"/>
              <a:t>number of machines infected with bot software on a network and the amount of traffic within the network may be positively correlated as infected machines try to connect to and infect other machines on the network. Other processes may be negatively correlated, such as might be the case between the number of access controls and the number of infected </a:t>
            </a:r>
            <a:r>
              <a:rPr lang="en-US" dirty="0" smtClean="0"/>
              <a:t>machines </a:t>
            </a: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91290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With positive correlation, increases in one measure are associated with increases in the </a:t>
            </a:r>
            <a:r>
              <a:rPr lang="en-US" dirty="0" smtClean="0"/>
              <a:t>other </a:t>
            </a:r>
          </a:p>
          <a:p>
            <a:pPr marL="171450" indent="-171450">
              <a:buFont typeface="Arial" charset="0"/>
              <a:buChar char="•"/>
            </a:pPr>
            <a:endParaRPr lang="en-US" dirty="0"/>
          </a:p>
          <a:p>
            <a:pPr marL="171450" indent="-171450">
              <a:buFont typeface="Arial" charset="0"/>
              <a:buChar char="•"/>
            </a:pPr>
            <a:r>
              <a:rPr lang="en-US" dirty="0"/>
              <a:t>W</a:t>
            </a:r>
            <a:r>
              <a:rPr lang="en-US" dirty="0" smtClean="0"/>
              <a:t>ith </a:t>
            </a:r>
            <a:r>
              <a:rPr lang="en-US" dirty="0"/>
              <a:t>negative correlation, increases in one measure are associated with decreases in the other </a:t>
            </a:r>
            <a:r>
              <a:rPr lang="en-US" dirty="0" smtClean="0"/>
              <a:t>measure </a:t>
            </a:r>
          </a:p>
          <a:p>
            <a:pPr marL="171450" indent="-171450">
              <a:buFont typeface="Arial" charset="0"/>
              <a:buChar char="•"/>
            </a:pPr>
            <a:endParaRPr lang="en-US" dirty="0"/>
          </a:p>
          <a:p>
            <a:pPr marL="171450" indent="-171450">
              <a:buFont typeface="Arial" charset="0"/>
              <a:buChar char="•"/>
            </a:pPr>
            <a:r>
              <a:rPr lang="en-US" dirty="0" smtClean="0"/>
              <a:t>Some </a:t>
            </a:r>
            <a:r>
              <a:rPr lang="en-US" dirty="0"/>
              <a:t>measures may not be related at all, with change in one having no apparent relationship to change in </a:t>
            </a:r>
            <a:r>
              <a:rPr lang="en-US" dirty="0" smtClean="0"/>
              <a:t>another</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37604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Variable - An attribute (characteristics or property) of a subject/object/event that can change between different </a:t>
            </a:r>
            <a:r>
              <a:rPr lang="en-US" dirty="0" smtClean="0"/>
              <a:t>instances:</a:t>
            </a:r>
            <a:endParaRPr lang="en-US" dirty="0"/>
          </a:p>
          <a:p>
            <a:pPr marL="628650" lvl="1" indent="-171450">
              <a:buFont typeface="Arial" charset="0"/>
              <a:buChar char="•"/>
            </a:pPr>
            <a:r>
              <a:rPr lang="en-US" dirty="0" smtClean="0"/>
              <a:t>Time </a:t>
            </a:r>
            <a:r>
              <a:rPr lang="en-US" dirty="0"/>
              <a:t>(e.g. as measured by timestamp on a packet) </a:t>
            </a:r>
            <a:endParaRPr lang="en-US" dirty="0" smtClean="0"/>
          </a:p>
          <a:p>
            <a:pPr marL="628650" lvl="1" indent="-171450">
              <a:buFont typeface="Arial" charset="0"/>
              <a:buChar char="•"/>
            </a:pPr>
            <a:r>
              <a:rPr lang="en-US" dirty="0" smtClean="0"/>
              <a:t>Header length</a:t>
            </a:r>
          </a:p>
          <a:p>
            <a:pPr marL="628650" lvl="1" indent="-171450">
              <a:buFont typeface="Arial" charset="0"/>
              <a:buChar char="•"/>
            </a:pPr>
            <a:r>
              <a:rPr lang="en-US" dirty="0" smtClean="0"/>
              <a:t>Source </a:t>
            </a:r>
            <a:r>
              <a:rPr lang="en-US" dirty="0"/>
              <a:t>Port </a:t>
            </a:r>
            <a:endParaRPr lang="en-US" dirty="0" smtClean="0"/>
          </a:p>
          <a:p>
            <a:endParaRPr lang="en-US" dirty="0"/>
          </a:p>
          <a:p>
            <a:pPr marL="171450" indent="-171450">
              <a:buFont typeface="Arial" charset="0"/>
              <a:buChar char="•"/>
            </a:pPr>
            <a:r>
              <a:rPr lang="en-US" dirty="0"/>
              <a:t>Value - The numbers used to describe or represent the characteristic difference. </a:t>
            </a:r>
          </a:p>
          <a:p>
            <a:pPr marL="628650" lvl="1" indent="-171450">
              <a:buFont typeface="Arial" charset="0"/>
              <a:buChar char="•"/>
            </a:pPr>
            <a:r>
              <a:rPr lang="en-US" dirty="0"/>
              <a:t>Time - 09-24-2015 10:45:01.265 +</a:t>
            </a:r>
            <a:r>
              <a:rPr lang="en-US" dirty="0" smtClean="0"/>
              <a:t>0300</a:t>
            </a:r>
          </a:p>
          <a:p>
            <a:pPr marL="628650" lvl="1" indent="-171450">
              <a:buFont typeface="Arial" charset="0"/>
              <a:buChar char="•"/>
            </a:pPr>
            <a:r>
              <a:rPr lang="en-US" dirty="0" smtClean="0"/>
              <a:t>Header </a:t>
            </a:r>
            <a:r>
              <a:rPr lang="en-US" dirty="0"/>
              <a:t>length - 20, 20, 45, 60, </a:t>
            </a:r>
            <a:r>
              <a:rPr lang="en-US" dirty="0" smtClean="0"/>
              <a:t>20</a:t>
            </a:r>
          </a:p>
          <a:p>
            <a:pPr marL="628650" lvl="1" indent="-171450">
              <a:buFont typeface="Arial" charset="0"/>
              <a:buChar char="•"/>
            </a:pPr>
            <a:r>
              <a:rPr lang="en-US" dirty="0" smtClean="0"/>
              <a:t>Source </a:t>
            </a:r>
            <a:r>
              <a:rPr lang="en-US" dirty="0"/>
              <a:t>Port - 43234, 45623, 53343 </a:t>
            </a:r>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0195239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 </a:t>
            </a:r>
            <a:r>
              <a:rPr lang="en-US" dirty="0"/>
              <a:t>Pearson Product-Moment Correlation</a:t>
            </a:r>
            <a:r>
              <a:rPr lang="en-US" dirty="0" smtClean="0"/>
              <a:t> </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Abbreviated </a:t>
            </a:r>
            <a:r>
              <a:rPr lang="en-US" i="1" dirty="0"/>
              <a:t>r</a:t>
            </a:r>
            <a:r>
              <a:rPr lang="en-US" dirty="0"/>
              <a:t>, is a value between -1 and +1 which indicates the strength and direction of the linear association between the two variables</a:t>
            </a:r>
            <a:r>
              <a:rPr lang="en-US" dirty="0" smtClean="0"/>
              <a:t>.</a:t>
            </a:r>
          </a:p>
          <a:p>
            <a:pPr marL="171450" indent="-171450">
              <a:buFont typeface="Arial" charset="0"/>
              <a:buChar char="•"/>
            </a:pPr>
            <a:endParaRPr lang="en-US" dirty="0" smtClean="0"/>
          </a:p>
          <a:p>
            <a:pPr marL="171450" indent="-171450">
              <a:buFont typeface="Arial" charset="0"/>
              <a:buChar char="•"/>
            </a:pPr>
            <a:r>
              <a:rPr lang="en-US" dirty="0" smtClean="0"/>
              <a:t>An </a:t>
            </a:r>
            <a:r>
              <a:rPr lang="en-US" dirty="0"/>
              <a:t>r value of ±1 would indicate a perfect correlation between the two variables, while an r value of 0 would indicate no association between the variables at </a:t>
            </a:r>
            <a:r>
              <a:rPr lang="en-US" dirty="0" smtClean="0"/>
              <a:t>all</a:t>
            </a:r>
          </a:p>
          <a:p>
            <a:pPr marL="171450" indent="-171450">
              <a:buFont typeface="Arial" charset="0"/>
              <a:buChar char="•"/>
            </a:pPr>
            <a:endParaRPr lang="en-US" dirty="0" smtClean="0"/>
          </a:p>
          <a:p>
            <a:pPr marL="171450" indent="-171450">
              <a:buFont typeface="Arial" charset="0"/>
              <a:buChar char="•"/>
            </a:pPr>
            <a:r>
              <a:rPr lang="en-US" dirty="0" smtClean="0"/>
              <a:t>An </a:t>
            </a:r>
            <a:r>
              <a:rPr lang="en-US" dirty="0"/>
              <a:t>r value greater than 0 and up to ±1 would represent a stronger, but not perfect, association between the two variables. </a:t>
            </a:r>
            <a:endParaRPr lang="en-US" dirty="0" smtClean="0"/>
          </a:p>
          <a:p>
            <a:pPr marL="171450" indent="-171450">
              <a:buFont typeface="Arial" charset="0"/>
              <a:buChar char="•"/>
            </a:pP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808796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92" y="1143001"/>
            <a:ext cx="5195816" cy="3412264"/>
          </a:xfrm>
          <a:prstGeom prst="rect">
            <a:avLst/>
          </a:prstGeom>
        </p:spPr>
      </p:pic>
    </p:spTree>
    <p:extLst>
      <p:ext uri="{BB962C8B-B14F-4D97-AF65-F5344CB8AC3E}">
        <p14:creationId xmlns:p14="http://schemas.microsoft.com/office/powerpoint/2010/main" val="1780137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843" y="1114865"/>
            <a:ext cx="5402913" cy="3429001"/>
          </a:xfrm>
          <a:prstGeom prst="rect">
            <a:avLst/>
          </a:prstGeom>
        </p:spPr>
      </p:pic>
    </p:spTree>
    <p:extLst>
      <p:ext uri="{BB962C8B-B14F-4D97-AF65-F5344CB8AC3E}">
        <p14:creationId xmlns:p14="http://schemas.microsoft.com/office/powerpoint/2010/main" val="1967263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To calculate the value of *r</a:t>
            </a:r>
            <a:r>
              <a:rPr lang="en-US" dirty="0" smtClean="0"/>
              <a:t>*:</a:t>
            </a:r>
          </a:p>
          <a:p>
            <a:pPr marL="628650" lvl="1" indent="-171450">
              <a:buFont typeface="Arial" charset="0"/>
              <a:buChar char="•"/>
            </a:pPr>
            <a:r>
              <a:rPr lang="en-US" dirty="0" smtClean="0"/>
              <a:t>calculate the </a:t>
            </a:r>
            <a:r>
              <a:rPr lang="en-US" dirty="0"/>
              <a:t>*</a:t>
            </a:r>
            <a:r>
              <a:rPr lang="en-US" dirty="0" smtClean="0"/>
              <a:t>covariance*, or the </a:t>
            </a:r>
            <a:r>
              <a:rPr lang="en-US" dirty="0"/>
              <a:t>average product of the the deviations of each $X$ and $Y$ value from their </a:t>
            </a:r>
            <a:r>
              <a:rPr lang="en-US" dirty="0" smtClean="0"/>
              <a:t>mean</a:t>
            </a:r>
          </a:p>
          <a:p>
            <a:pPr marL="628650" lvl="1" indent="-171450">
              <a:buFont typeface="Arial" charset="0"/>
              <a:buChar char="•"/>
            </a:pPr>
            <a:r>
              <a:rPr lang="en-US" dirty="0" smtClean="0"/>
              <a:t>rather </a:t>
            </a:r>
            <a:r>
              <a:rPr lang="en-US" dirty="0"/>
              <a:t>than multiplying the deviation by </a:t>
            </a:r>
            <a:r>
              <a:rPr lang="en-US" dirty="0" smtClean="0"/>
              <a:t>itself as in variance, multiply </a:t>
            </a:r>
            <a:r>
              <a:rPr lang="en-US" dirty="0"/>
              <a:t>the deviations </a:t>
            </a:r>
            <a:r>
              <a:rPr lang="en-US" dirty="0" smtClean="0"/>
              <a:t>together</a:t>
            </a:r>
          </a:p>
          <a:p>
            <a:pPr marL="628650" lvl="1" indent="-171450">
              <a:buFont typeface="Arial" charset="0"/>
              <a:buChar char="•"/>
            </a:pPr>
            <a:r>
              <a:rPr lang="en-US" dirty="0" smtClean="0"/>
              <a:t>sum </a:t>
            </a:r>
            <a:r>
              <a:rPr lang="en-US" dirty="0"/>
              <a:t>all the deviations and divide by the number of values you have</a:t>
            </a:r>
            <a:r>
              <a:rPr lang="en-US" dirty="0" smtClean="0"/>
              <a:t>:</a:t>
            </a: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871318" y="2495550"/>
            <a:ext cx="5153963" cy="1349676"/>
          </a:xfrm>
          <a:prstGeom prst="rect">
            <a:avLst/>
          </a:prstGeom>
        </p:spPr>
      </p:pic>
    </p:spTree>
    <p:extLst>
      <p:ext uri="{BB962C8B-B14F-4D97-AF65-F5344CB8AC3E}">
        <p14:creationId xmlns:p14="http://schemas.microsoft.com/office/powerpoint/2010/main" val="1043178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r>
              <a:rPr lang="en-US" dirty="0"/>
              <a:t>To standardize the covariance and get our value for *r*, we divide the covariance by the product of the standard deviations for *x* and *y</a:t>
            </a:r>
            <a:r>
              <a:rPr lang="en-US" dirty="0" smtClean="0"/>
              <a:t>*:</a:t>
            </a: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162300" y="2028493"/>
            <a:ext cx="4571999" cy="1543715"/>
          </a:xfrm>
          <a:prstGeom prst="rect">
            <a:avLst/>
          </a:prstGeom>
        </p:spPr>
      </p:pic>
    </p:spTree>
    <p:extLst>
      <p:ext uri="{BB962C8B-B14F-4D97-AF65-F5344CB8AC3E}">
        <p14:creationId xmlns:p14="http://schemas.microsoft.com/office/powerpoint/2010/main" val="1559782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A value related to *r* that is important for understanding the relationship between two variables is the square of </a:t>
            </a:r>
            <a:r>
              <a:rPr lang="en-US" dirty="0" smtClean="0"/>
              <a:t>r</a:t>
            </a:r>
            <a:endParaRPr lang="en-US" dirty="0"/>
          </a:p>
          <a:p>
            <a:pPr marL="171450" indent="-171450">
              <a:buFont typeface="Arial" charset="0"/>
              <a:buChar char="•"/>
            </a:pPr>
            <a:r>
              <a:rPr lang="en-US" dirty="0" smtClean="0"/>
              <a:t>The </a:t>
            </a:r>
            <a:r>
              <a:rPr lang="en-US" dirty="0"/>
              <a:t>value of </a:t>
            </a:r>
            <a:r>
              <a:rPr lang="en-US" dirty="0" smtClean="0"/>
              <a:t>r^2 </a:t>
            </a:r>
            <a:r>
              <a:rPr lang="en-US" dirty="0"/>
              <a:t>is the amount of variance in one variable (y) accounted for by the relationship it has with the other variable (x</a:t>
            </a:r>
            <a:r>
              <a:rPr lang="en-US" dirty="0" smtClean="0"/>
              <a:t>) </a:t>
            </a:r>
          </a:p>
          <a:p>
            <a:pPr marL="171450" indent="-171450">
              <a:buFont typeface="Arial" charset="0"/>
              <a:buChar char="•"/>
            </a:pPr>
            <a:r>
              <a:rPr lang="en-US" dirty="0" smtClean="0"/>
              <a:t>If </a:t>
            </a:r>
            <a:r>
              <a:rPr lang="en-US" dirty="0"/>
              <a:t>there is a perfect correlation between the two variables, than all the variance in one is accounted by the </a:t>
            </a:r>
            <a:r>
              <a:rPr lang="en-US" dirty="0" smtClean="0"/>
              <a:t>other</a:t>
            </a:r>
          </a:p>
          <a:p>
            <a:pPr marL="171450" indent="-171450">
              <a:buFont typeface="Arial" charset="0"/>
              <a:buChar char="•"/>
            </a:pPr>
            <a:r>
              <a:rPr lang="en-US" dirty="0" smtClean="0"/>
              <a:t>The </a:t>
            </a:r>
            <a:r>
              <a:rPr lang="en-US" dirty="0"/>
              <a:t>smaller the value of *r*, the less variance accounted for by the </a:t>
            </a:r>
            <a:r>
              <a:rPr lang="en-US" dirty="0" smtClean="0"/>
              <a:t>relationship</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784090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covariance and correlation between X and Y: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12213414"/>
              </p:ext>
            </p:extLst>
          </p:nvPr>
        </p:nvGraphicFramePr>
        <p:xfrm>
          <a:off x="3733799" y="1687831"/>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231711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covariance and correlation between X and Y: </a:t>
            </a:r>
          </a:p>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16015769"/>
                  </p:ext>
                </p:extLst>
              </p:nvPr>
            </p:nvGraphicFramePr>
            <p:xfrm>
              <a:off x="2362200" y="1504950"/>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16015769"/>
                  </p:ext>
                </p:extLst>
              </p:nvPr>
            </p:nvGraphicFramePr>
            <p:xfrm>
              <a:off x="2362200" y="1504950"/>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192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09375" t="-8197" r="-613542" b="-775410"/>
                          </a:stretch>
                        </a:blipFill>
                      </a:tcPr>
                    </a:tc>
                    <a:tc>
                      <a:txBody>
                        <a:bodyPr/>
                        <a:lstStyle/>
                        <a:p>
                          <a:endParaRPr lang="en-US"/>
                        </a:p>
                      </a:txBody>
                      <a:tcPr>
                        <a:blipFill rotWithShape="0">
                          <a:blip r:embed="rId2"/>
                          <a:stretch>
                            <a:fillRect l="-326374" t="-8197" r="-547253" b="-775410"/>
                          </a:stretch>
                        </a:blipFill>
                      </a:tcPr>
                    </a:tc>
                    <a:tc>
                      <a:txBody>
                        <a:bodyPr/>
                        <a:lstStyle/>
                        <a:p>
                          <a:endParaRPr lang="en-US"/>
                        </a:p>
                      </a:txBody>
                      <a:tcPr>
                        <a:blipFill rotWithShape="0">
                          <a:blip r:embed="rId2"/>
                          <a:stretch>
                            <a:fillRect l="-198974" t="-8197" r="-155385" b="-775410"/>
                          </a:stretch>
                        </a:blipFill>
                      </a:tcPr>
                    </a:tc>
                    <a:tc>
                      <a:txBody>
                        <a:bodyPr/>
                        <a:lstStyle/>
                        <a:p>
                          <a:endParaRPr lang="en-US"/>
                        </a:p>
                      </a:txBody>
                      <a:tcPr>
                        <a:blipFill rotWithShape="0">
                          <a:blip r:embed="rId2"/>
                          <a:stretch>
                            <a:fillRect l="-399315" t="-8197" r="-107534" b="-775410"/>
                          </a:stretch>
                        </a:blipFill>
                      </a:tcPr>
                    </a:tc>
                    <a:tc>
                      <a:txBody>
                        <a:bodyPr/>
                        <a:lstStyle/>
                        <a:p>
                          <a:endParaRPr lang="en-US"/>
                        </a:p>
                      </a:txBody>
                      <a:tcPr>
                        <a:blipFill rotWithShape="0">
                          <a:blip r:embed="rId2"/>
                          <a:stretch>
                            <a:fillRect l="-479605" t="-8197" r="-3289" b="-775410"/>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640080">
                    <a:tc>
                      <a:txBody>
                        <a:bodyPr/>
                        <a:lstStyle/>
                        <a:p>
                          <a:endParaRPr lang="en-US"/>
                        </a:p>
                      </a:txBody>
                      <a:tcPr>
                        <a:blipFill rotWithShape="0">
                          <a:blip r:embed="rId2"/>
                          <a:stretch>
                            <a:fillRect l="-1000" t="-411429" r="-785000" b="-1905"/>
                          </a:stretch>
                        </a:blipFill>
                      </a:tcPr>
                    </a:tc>
                    <a:tc>
                      <a:txBody>
                        <a:bodyPr/>
                        <a:lstStyle/>
                        <a:p>
                          <a:endParaRPr lang="en-US"/>
                        </a:p>
                      </a:txBody>
                      <a:tcPr>
                        <a:blipFill rotWithShape="0">
                          <a:blip r:embed="rId2"/>
                          <a:stretch>
                            <a:fillRect l="-101000" t="-411429" r="-685000" b="-1905"/>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Fallback>
      </mc:AlternateContent>
    </p:spTree>
    <p:extLst>
      <p:ext uri="{BB962C8B-B14F-4D97-AF65-F5344CB8AC3E}">
        <p14:creationId xmlns:p14="http://schemas.microsoft.com/office/powerpoint/2010/main" val="1478071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Covariance </a:t>
            </a:r>
            <a:r>
              <a:rPr lang="en-US" dirty="0"/>
              <a:t>between X and Y: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2"/>
          <a:stretch>
            <a:fillRect/>
          </a:stretch>
        </p:blipFill>
        <p:spPr>
          <a:xfrm>
            <a:off x="2590800" y="1450675"/>
            <a:ext cx="5153963" cy="1349676"/>
          </a:xfrm>
          <a:prstGeom prst="rect">
            <a:avLst/>
          </a:prstGeom>
        </p:spPr>
      </p:pic>
      <p:pic>
        <p:nvPicPr>
          <p:cNvPr id="8" name="Picture 7"/>
          <p:cNvPicPr>
            <a:picLocks noChangeAspect="1"/>
          </p:cNvPicPr>
          <p:nvPr/>
        </p:nvPicPr>
        <p:blipFill>
          <a:blip r:embed="rId3"/>
          <a:stretch>
            <a:fillRect/>
          </a:stretch>
        </p:blipFill>
        <p:spPr>
          <a:xfrm>
            <a:off x="4191000" y="2571750"/>
            <a:ext cx="831850" cy="1261317"/>
          </a:xfrm>
          <a:prstGeom prst="rect">
            <a:avLst/>
          </a:prstGeom>
        </p:spPr>
      </p:pic>
    </p:spTree>
    <p:extLst>
      <p:ext uri="{BB962C8B-B14F-4D97-AF65-F5344CB8AC3E}">
        <p14:creationId xmlns:p14="http://schemas.microsoft.com/office/powerpoint/2010/main" val="860691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Correlation </a:t>
            </a:r>
            <a:r>
              <a:rPr lang="en-US" dirty="0"/>
              <a:t>between X and Y: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2971800" y="1581150"/>
            <a:ext cx="4571999" cy="1543715"/>
          </a:xfrm>
          <a:prstGeom prst="rect">
            <a:avLst/>
          </a:prstGeom>
        </p:spPr>
      </p:pic>
      <p:pic>
        <p:nvPicPr>
          <p:cNvPr id="6" name="Picture 5"/>
          <p:cNvPicPr>
            <a:picLocks noChangeAspect="1"/>
          </p:cNvPicPr>
          <p:nvPr/>
        </p:nvPicPr>
        <p:blipFill>
          <a:blip r:embed="rId3"/>
          <a:stretch>
            <a:fillRect/>
          </a:stretch>
        </p:blipFill>
        <p:spPr>
          <a:xfrm>
            <a:off x="3124200" y="2353007"/>
            <a:ext cx="1079500" cy="1076189"/>
          </a:xfrm>
          <a:prstGeom prst="rect">
            <a:avLst/>
          </a:prstGeom>
        </p:spPr>
      </p:pic>
    </p:spTree>
    <p:extLst>
      <p:ext uri="{BB962C8B-B14F-4D97-AF65-F5344CB8AC3E}">
        <p14:creationId xmlns:p14="http://schemas.microsoft.com/office/powerpoint/2010/main" val="1519805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Measurement</a:t>
            </a:r>
            <a:endParaRPr lang="en-US" dirty="0"/>
          </a:p>
        </p:txBody>
      </p:sp>
      <p:sp>
        <p:nvSpPr>
          <p:cNvPr id="3" name="Text Placeholder 2"/>
          <p:cNvSpPr>
            <a:spLocks noGrp="1"/>
          </p:cNvSpPr>
          <p:nvPr>
            <p:ph type="body" sz="half" idx="2"/>
          </p:nvPr>
        </p:nvSpPr>
        <p:spPr/>
        <p:txBody>
          <a:bodyPr/>
          <a:lstStyle/>
          <a:p>
            <a:r>
              <a:rPr lang="en-US" dirty="0"/>
              <a:t>Measurement: assignment of values to a variable, according to a certain rule. </a:t>
            </a:r>
            <a:endParaRPr lang="en-US" dirty="0" smtClean="0"/>
          </a:p>
          <a:p>
            <a:r>
              <a:rPr lang="en-US" dirty="0"/>
              <a:t>F</a:t>
            </a:r>
            <a:r>
              <a:rPr lang="en-US" dirty="0" smtClean="0"/>
              <a:t>our </a:t>
            </a:r>
            <a:r>
              <a:rPr lang="en-US" dirty="0"/>
              <a:t>levels </a:t>
            </a:r>
            <a:r>
              <a:rPr lang="en-US" dirty="0" smtClean="0"/>
              <a:t>- </a:t>
            </a:r>
            <a:r>
              <a:rPr lang="en-US" dirty="0"/>
              <a:t>nominal, ordinal, interval, and ratio.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475564951"/>
              </p:ext>
            </p:extLst>
          </p:nvPr>
        </p:nvGraphicFramePr>
        <p:xfrm>
          <a:off x="2895600" y="2051050"/>
          <a:ext cx="5562600" cy="1854200"/>
        </p:xfrm>
        <a:graphic>
          <a:graphicData uri="http://schemas.openxmlformats.org/drawingml/2006/table">
            <a:tbl>
              <a:tblPr firstRow="1" bandRow="1">
                <a:tableStyleId>{5C22544A-7EE6-4342-B048-85BDC9FD1C3A}</a:tableStyleId>
              </a:tblPr>
              <a:tblGrid>
                <a:gridCol w="1219200"/>
                <a:gridCol w="2209800"/>
                <a:gridCol w="762000"/>
                <a:gridCol w="685800"/>
                <a:gridCol w="685800"/>
              </a:tblGrid>
              <a:tr h="370840">
                <a:tc>
                  <a:txBody>
                    <a:bodyPr/>
                    <a:lstStyle/>
                    <a:p>
                      <a:endParaRPr lang="en-US" sz="800" dirty="0"/>
                    </a:p>
                  </a:txBody>
                  <a:tcPr/>
                </a:tc>
                <a:tc>
                  <a:txBody>
                    <a:bodyPr/>
                    <a:lstStyle/>
                    <a:p>
                      <a:r>
                        <a:rPr lang="en-US" sz="800" dirty="0" smtClean="0"/>
                        <a:t>Property</a:t>
                      </a:r>
                      <a:endParaRPr lang="en-US" sz="800" dirty="0"/>
                    </a:p>
                  </a:txBody>
                  <a:tcPr/>
                </a:tc>
                <a:tc>
                  <a:txBody>
                    <a:bodyPr/>
                    <a:lstStyle/>
                    <a:p>
                      <a:r>
                        <a:rPr lang="en-US" sz="800" dirty="0" smtClean="0"/>
                        <a:t>Magnitude</a:t>
                      </a:r>
                      <a:endParaRPr lang="en-US" sz="800" dirty="0"/>
                    </a:p>
                  </a:txBody>
                  <a:tcPr/>
                </a:tc>
                <a:tc>
                  <a:txBody>
                    <a:bodyPr/>
                    <a:lstStyle/>
                    <a:p>
                      <a:r>
                        <a:rPr lang="en-US" sz="800" dirty="0" smtClean="0"/>
                        <a:t>Equal Interval</a:t>
                      </a:r>
                      <a:endParaRPr lang="en-US" sz="800" dirty="0"/>
                    </a:p>
                  </a:txBody>
                  <a:tcPr/>
                </a:tc>
                <a:tc>
                  <a:txBody>
                    <a:bodyPr/>
                    <a:lstStyle/>
                    <a:p>
                      <a:r>
                        <a:rPr lang="en-US" sz="800" dirty="0" smtClean="0"/>
                        <a:t>Absolute Zero</a:t>
                      </a:r>
                      <a:endParaRPr lang="en-US" sz="800" dirty="0"/>
                    </a:p>
                  </a:txBody>
                  <a:tcPr/>
                </a:tc>
              </a:tr>
              <a:tr h="370840">
                <a:tc>
                  <a:txBody>
                    <a:bodyPr/>
                    <a:lstStyle/>
                    <a:p>
                      <a:r>
                        <a:rPr lang="en-US" sz="900" dirty="0" smtClean="0"/>
                        <a:t>Nominal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No Ordering e.g. Mac, Windows Server 1, etc.</a:t>
                      </a:r>
                      <a:endParaRPr lang="en-US" sz="900" dirty="0"/>
                    </a:p>
                  </a:txBody>
                  <a:tcPr/>
                </a:tc>
                <a:tc>
                  <a:txBody>
                    <a:bodyPr/>
                    <a:lstStyle/>
                    <a:p>
                      <a:endParaRPr lang="en-US" sz="800"/>
                    </a:p>
                  </a:txBody>
                  <a:tcPr/>
                </a:tc>
                <a:tc>
                  <a:txBody>
                    <a:bodyPr/>
                    <a:lstStyle/>
                    <a:p>
                      <a:endParaRPr lang="en-US" sz="800"/>
                    </a:p>
                  </a:txBody>
                  <a:tcPr/>
                </a:tc>
                <a:tc>
                  <a:txBody>
                    <a:bodyPr/>
                    <a:lstStyle/>
                    <a:p>
                      <a:endParaRPr lang="en-US" sz="800"/>
                    </a:p>
                  </a:txBody>
                  <a:tcPr/>
                </a:tc>
              </a:tr>
              <a:tr h="370840">
                <a:tc>
                  <a:txBody>
                    <a:bodyPr/>
                    <a:lstStyle/>
                    <a:p>
                      <a:r>
                        <a:rPr lang="en-US" sz="900" dirty="0" smtClean="0"/>
                        <a:t>Ordinal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Ordered, but intervals between X elements not same size (</a:t>
                      </a:r>
                      <a:r>
                        <a:rPr lang="en-US" sz="900" kern="1200" dirty="0" err="1" smtClean="0">
                          <a:solidFill>
                            <a:schemeClr val="dk1"/>
                          </a:solidFill>
                          <a:effectLst/>
                          <a:latin typeface="+mn-lt"/>
                          <a:ea typeface="+mn-ea"/>
                          <a:cs typeface="+mn-cs"/>
                        </a:rPr>
                        <a:t>e.g</a:t>
                      </a:r>
                      <a:r>
                        <a:rPr lang="en-US" sz="900" kern="1200" dirty="0" smtClean="0">
                          <a:solidFill>
                            <a:schemeClr val="dk1"/>
                          </a:solidFill>
                          <a:effectLst/>
                          <a:latin typeface="+mn-lt"/>
                          <a:ea typeface="+mn-ea"/>
                          <a:cs typeface="+mn-cs"/>
                        </a:rPr>
                        <a:t> 1st, 2nd, 3rd in race)</a:t>
                      </a:r>
                      <a:endParaRPr lang="en-US" sz="900" dirty="0"/>
                    </a:p>
                  </a:txBody>
                  <a:tcPr/>
                </a:tc>
                <a:tc>
                  <a:txBody>
                    <a:bodyPr/>
                    <a:lstStyle/>
                    <a:p>
                      <a:r>
                        <a:rPr lang="en-US" sz="1600" dirty="0" smtClean="0"/>
                        <a:t>X</a:t>
                      </a:r>
                      <a:endParaRPr lang="en-US" sz="1600" dirty="0"/>
                    </a:p>
                  </a:txBody>
                  <a:tcPr/>
                </a:tc>
                <a:tc>
                  <a:txBody>
                    <a:bodyPr/>
                    <a:lstStyle/>
                    <a:p>
                      <a:endParaRPr lang="en-US" sz="800"/>
                    </a:p>
                  </a:txBody>
                  <a:tcPr/>
                </a:tc>
                <a:tc>
                  <a:txBody>
                    <a:bodyPr/>
                    <a:lstStyle/>
                    <a:p>
                      <a:endParaRPr lang="en-US" sz="800" dirty="0"/>
                    </a:p>
                  </a:txBody>
                  <a:tcPr/>
                </a:tc>
              </a:tr>
              <a:tr h="370840">
                <a:tc>
                  <a:txBody>
                    <a:bodyPr/>
                    <a:lstStyle/>
                    <a:p>
                      <a:r>
                        <a:rPr lang="en-US" sz="900" dirty="0" smtClean="0"/>
                        <a:t>Interval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Equal interval between elements,</a:t>
                      </a:r>
                      <a:br>
                        <a:rPr lang="en-US" sz="900" kern="1200" dirty="0" smtClean="0">
                          <a:solidFill>
                            <a:schemeClr val="dk1"/>
                          </a:solidFill>
                          <a:effectLst/>
                          <a:latin typeface="+mn-lt"/>
                          <a:ea typeface="+mn-ea"/>
                          <a:cs typeface="+mn-cs"/>
                        </a:rPr>
                      </a:br>
                      <a:r>
                        <a:rPr lang="en-US" sz="900" kern="1200" dirty="0" smtClean="0">
                          <a:solidFill>
                            <a:schemeClr val="dk1"/>
                          </a:solidFill>
                          <a:effectLst/>
                          <a:latin typeface="+mn-lt"/>
                          <a:ea typeface="+mn-ea"/>
                          <a:cs typeface="+mn-cs"/>
                        </a:rPr>
                        <a:t>but no absolute zero</a:t>
                      </a:r>
                      <a:endParaRPr lang="en-US" sz="900" dirty="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c>
                  <a:txBody>
                    <a:bodyPr/>
                    <a:lstStyle/>
                    <a:p>
                      <a:endParaRPr lang="en-US" sz="800"/>
                    </a:p>
                  </a:txBody>
                  <a:tcPr/>
                </a:tc>
              </a:tr>
              <a:tr h="370840">
                <a:tc>
                  <a:txBody>
                    <a:bodyPr/>
                    <a:lstStyle/>
                    <a:p>
                      <a:r>
                        <a:rPr lang="en-US" sz="900" dirty="0" smtClean="0"/>
                        <a:t>Ratio</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Equal intervals and absolute</a:t>
                      </a:r>
                      <a:br>
                        <a:rPr lang="en-US" sz="900" kern="1200" dirty="0" smtClean="0">
                          <a:solidFill>
                            <a:schemeClr val="dk1"/>
                          </a:solidFill>
                          <a:effectLst/>
                          <a:latin typeface="+mn-lt"/>
                          <a:ea typeface="+mn-ea"/>
                          <a:cs typeface="+mn-cs"/>
                        </a:rPr>
                      </a:br>
                      <a:r>
                        <a:rPr lang="en-US" sz="900" kern="1200" dirty="0" smtClean="0">
                          <a:solidFill>
                            <a:schemeClr val="dk1"/>
                          </a:solidFill>
                          <a:effectLst/>
                          <a:latin typeface="+mn-lt"/>
                          <a:ea typeface="+mn-ea"/>
                          <a:cs typeface="+mn-cs"/>
                        </a:rPr>
                        <a:t>zero </a:t>
                      </a:r>
                      <a:endParaRPr lang="en-US" sz="900" dirty="0" smtClean="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r>
            </a:tbl>
          </a:graphicData>
        </a:graphic>
      </p:graphicFrame>
    </p:spTree>
    <p:extLst>
      <p:ext uri="{BB962C8B-B14F-4D97-AF65-F5344CB8AC3E}">
        <p14:creationId xmlns:p14="http://schemas.microsoft.com/office/powerpoint/2010/main" val="3873605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The </a:t>
            </a:r>
            <a:r>
              <a:rPr lang="en-US" dirty="0"/>
              <a:t>goal of linear regression is </a:t>
            </a:r>
            <a:r>
              <a:rPr lang="en-US" dirty="0" smtClean="0"/>
              <a:t>to be able to predict a new value (Y) based on the relationships previously seen</a:t>
            </a:r>
          </a:p>
          <a:p>
            <a:pPr marL="171450" indent="-171450">
              <a:buFont typeface="Arial" charset="0"/>
              <a:buChar char="•"/>
            </a:pPr>
            <a:r>
              <a:rPr lang="en-US" dirty="0" smtClean="0"/>
              <a:t>Given a predictor and outcome variable, one needs to </a:t>
            </a:r>
            <a:r>
              <a:rPr lang="en-US" dirty="0"/>
              <a:t>find values for the line </a:t>
            </a:r>
            <a:r>
              <a:rPr lang="en-US" dirty="0" smtClean="0"/>
              <a:t>that models that relationship such </a:t>
            </a:r>
            <a:r>
              <a:rPr lang="en-US" dirty="0"/>
              <a:t>that the error in prediction of y is minimized </a:t>
            </a:r>
            <a:endParaRPr lang="en-US" dirty="0" smtClean="0"/>
          </a:p>
          <a:p>
            <a:pPr marL="171450" indent="-171450">
              <a:buFont typeface="Arial" charset="0"/>
              <a:buChar char="•"/>
            </a:pPr>
            <a:r>
              <a:rPr lang="en-US" dirty="0" smtClean="0"/>
              <a:t>The equation </a:t>
            </a:r>
            <a:r>
              <a:rPr lang="en-US" dirty="0"/>
              <a:t>for a line is y=</a:t>
            </a:r>
            <a:r>
              <a:rPr lang="en-US" dirty="0" err="1"/>
              <a:t>mx+b</a:t>
            </a:r>
            <a:r>
              <a:rPr lang="en-US" dirty="0"/>
              <a:t>, where m is the slope (rise/run}, x is the known value, and b is the y-intercept, or the value of y when x = </a:t>
            </a:r>
            <a:r>
              <a:rPr lang="en-US" dirty="0" smtClean="0"/>
              <a:t>0</a:t>
            </a:r>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915860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Since we know the equations for z-scores and r, we can put them together to generate the regression equation for raw </a:t>
            </a:r>
            <a:r>
              <a:rPr lang="en-US" dirty="0" smtClean="0"/>
              <a:t>scores:</a:t>
            </a:r>
          </a:p>
          <a:p>
            <a:pPr marL="171450" indent="-171450">
              <a:buFont typeface="Arial" charset="0"/>
              <a:buChar char="•"/>
            </a:pPr>
            <a:endParaRPr lang="en-US" dirty="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4114800" y="2038350"/>
            <a:ext cx="1803400" cy="602881"/>
          </a:xfrm>
          <a:prstGeom prst="rect">
            <a:avLst/>
          </a:prstGeom>
        </p:spPr>
      </p:pic>
    </p:spTree>
    <p:extLst>
      <p:ext uri="{BB962C8B-B14F-4D97-AF65-F5344CB8AC3E}">
        <p14:creationId xmlns:p14="http://schemas.microsoft.com/office/powerpoint/2010/main" val="1594742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When </a:t>
            </a:r>
            <a:r>
              <a:rPr lang="en-US" dirty="0"/>
              <a:t>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a:t>
            </a: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4346575" y="2524408"/>
            <a:ext cx="2203450" cy="551885"/>
          </a:xfrm>
          <a:prstGeom prst="rect">
            <a:avLst/>
          </a:prstGeom>
        </p:spPr>
      </p:pic>
    </p:spTree>
    <p:extLst>
      <p:ext uri="{BB962C8B-B14F-4D97-AF65-F5344CB8AC3E}">
        <p14:creationId xmlns:p14="http://schemas.microsoft.com/office/powerpoint/2010/main" val="566185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a:t>T</a:t>
            </a:r>
            <a:r>
              <a:rPr lang="en-US" dirty="0" smtClean="0"/>
              <a:t>he </a:t>
            </a:r>
            <a:r>
              <a:rPr lang="en-US" dirty="0"/>
              <a:t>line that minimizes the sum of the squared error in prediction for a given sample is one that goes through the intersection of their mean </a:t>
            </a:r>
            <a:r>
              <a:rPr lang="en-US" dirty="0" smtClean="0"/>
              <a:t>values </a:t>
            </a:r>
            <a:r>
              <a:rPr lang="en-US" dirty="0"/>
              <a:t>since if there is no relationship between x and y, the best guess for the value y given any value x would be the mean of </a:t>
            </a:r>
            <a:r>
              <a:rPr lang="en-US" dirty="0" smtClean="0"/>
              <a:t>y, </a:t>
            </a:r>
            <a:r>
              <a:rPr lang="en-US" dirty="0"/>
              <a:t>and vice versa.  </a:t>
            </a:r>
            <a:endParaRPr lang="en-US" dirty="0" smtClean="0"/>
          </a:p>
          <a:p>
            <a:pPr marL="171450" indent="-171450">
              <a:buFont typeface="Arial" charset="0"/>
              <a:buChar char="•"/>
            </a:pPr>
            <a:r>
              <a:rPr lang="en-US" dirty="0" smtClean="0"/>
              <a:t>If </a:t>
            </a:r>
            <a:r>
              <a:rPr lang="en-US" dirty="0"/>
              <a:t>a relationship does exist between x and y, the best guess for the y value associated with the mean value of x would still be the mean value of y, but as you move away from the mean of x, you would also move away from the mean of y depending on the nature of the relationship (either positive or negative).  </a:t>
            </a:r>
            <a:endParaRPr lang="en-US" dirty="0" smtClean="0"/>
          </a:p>
          <a:p>
            <a:pPr marL="171450" indent="-171450">
              <a:buFont typeface="Arial" charset="0"/>
              <a:buChar char="•"/>
            </a:pPr>
            <a:r>
              <a:rPr lang="en-US" dirty="0" smtClean="0"/>
              <a:t>As </a:t>
            </a:r>
            <a:r>
              <a:rPr lang="en-US" dirty="0"/>
              <a:t>such, we can use the point </a:t>
            </a:r>
            <a:r>
              <a:rPr lang="en-US" dirty="0" smtClean="0"/>
              <a:t>(</a:t>
            </a:r>
            <a:r>
              <a:rPr lang="en-US" dirty="0" err="1" smtClean="0"/>
              <a:t>mean_x</a:t>
            </a:r>
            <a:r>
              <a:rPr lang="en-US" dirty="0" smtClean="0"/>
              <a:t>, </a:t>
            </a:r>
            <a:r>
              <a:rPr lang="en-US" dirty="0" err="1" smtClean="0"/>
              <a:t>mean_y</a:t>
            </a:r>
            <a:r>
              <a:rPr lang="en-US" dirty="0" smtClean="0"/>
              <a:t>) </a:t>
            </a:r>
            <a:r>
              <a:rPr lang="en-US" dirty="0"/>
              <a:t>as one known point on the </a:t>
            </a:r>
            <a:r>
              <a:rPr lang="en-US" dirty="0" smtClean="0"/>
              <a:t>line</a:t>
            </a:r>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105345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Returning </a:t>
            </a:r>
            <a:r>
              <a:rPr lang="en-US" dirty="0"/>
              <a:t>to correlation and z-scores, we can see with a little substitution and algebraic manipulation that the raw score equation for predicting a value y is given by:</a:t>
            </a: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193247" y="1809752"/>
            <a:ext cx="4510106" cy="2647950"/>
          </a:xfrm>
          <a:prstGeom prst="rect">
            <a:avLst/>
          </a:prstGeom>
        </p:spPr>
      </p:pic>
    </p:spTree>
    <p:extLst>
      <p:ext uri="{BB962C8B-B14F-4D97-AF65-F5344CB8AC3E}">
        <p14:creationId xmlns:p14="http://schemas.microsoft.com/office/powerpoint/2010/main" val="14532414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2504880" y="1143001"/>
            <a:ext cx="5886840" cy="3429001"/>
          </a:xfrm>
          <a:prstGeom prst="rect">
            <a:avLst/>
          </a:prstGeom>
        </p:spPr>
      </p:pic>
    </p:spTree>
    <p:extLst>
      <p:ext uri="{BB962C8B-B14F-4D97-AF65-F5344CB8AC3E}">
        <p14:creationId xmlns:p14="http://schemas.microsoft.com/office/powerpoint/2010/main" val="842231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514599" y="1138018"/>
            <a:ext cx="5962545" cy="2957731"/>
          </a:xfrm>
          <a:prstGeom prst="rect">
            <a:avLst/>
          </a:prstGeom>
        </p:spPr>
      </p:pic>
    </p:spTree>
    <p:extLst>
      <p:ext uri="{BB962C8B-B14F-4D97-AF65-F5344CB8AC3E}">
        <p14:creationId xmlns:p14="http://schemas.microsoft.com/office/powerpoint/2010/main" val="1986204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2895600" y="1504950"/>
            <a:ext cx="5105400" cy="2292325"/>
          </a:xfrm>
          <a:prstGeom prst="rect">
            <a:avLst/>
          </a:prstGeom>
        </p:spPr>
      </p:pic>
    </p:spTree>
    <p:extLst>
      <p:ext uri="{BB962C8B-B14F-4D97-AF65-F5344CB8AC3E}">
        <p14:creationId xmlns:p14="http://schemas.microsoft.com/office/powerpoint/2010/main" val="1621491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defTabSz="914400">
              <a:lnSpc>
                <a:spcPct val="100000"/>
              </a:lnSpc>
            </a:pPr>
            <a:r>
              <a:rPr lang="en-US" dirty="0"/>
              <a:t>Since this is the predicted, not actual Y value (unless r = 1), we use $\hat{Y}$ instead of Y and the final equation becomes:</a:t>
            </a:r>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lvl="0" defTabSz="914400">
              <a:lnSpc>
                <a:spcPct val="100000"/>
              </a:lnSpc>
            </a:pPr>
            <a:r>
              <a:rPr lang="en-US" dirty="0" smtClean="0"/>
              <a:t>Now</a:t>
            </a:r>
            <a:r>
              <a:rPr lang="en-US" dirty="0"/>
              <a:t>, given any value of X, you can make a prediction for Y! </a:t>
            </a:r>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552700" y="2190750"/>
            <a:ext cx="5791200" cy="727822"/>
          </a:xfrm>
          <a:prstGeom prst="rect">
            <a:avLst/>
          </a:prstGeom>
        </p:spPr>
      </p:pic>
    </p:spTree>
    <p:extLst>
      <p:ext uri="{BB962C8B-B14F-4D97-AF65-F5344CB8AC3E}">
        <p14:creationId xmlns:p14="http://schemas.microsoft.com/office/powerpoint/2010/main" val="153721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a:t>
            </a:r>
            <a:r>
              <a:rPr lang="en-US" dirty="0" smtClean="0"/>
              <a:t>regression equation for the following known values: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nvGraphicFramePr>
        <p:xfrm>
          <a:off x="3733799" y="1687831"/>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937181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normAutofit/>
          </a:bodyPr>
          <a:lstStyle/>
          <a:p>
            <a:r>
              <a:rPr lang="en-US" dirty="0" smtClean="0"/>
              <a:t>                                  </a:t>
            </a:r>
            <a:r>
              <a:rPr lang="mr-IN" dirty="0" smtClean="0"/>
              <a:t>x1 </a:t>
            </a:r>
            <a:r>
              <a:rPr lang="mr-IN" dirty="0"/>
              <a:t>+x2 +x3 +x4 +x5 +x6 +x7 +x8 +x9 +x10 </a:t>
            </a:r>
            <a:endParaRPr lang="en-US" dirty="0" smtClean="0"/>
          </a:p>
          <a:p>
            <a:endParaRPr lang="en-US" dirty="0" smtClean="0"/>
          </a:p>
          <a:p>
            <a:pPr marL="171450" indent="-171450">
              <a:buFont typeface="Arial" charset="0"/>
              <a:buChar char="•"/>
            </a:pPr>
            <a:r>
              <a:rPr lang="en-US" dirty="0" smtClean="0"/>
              <a:t>Works </a:t>
            </a:r>
            <a:r>
              <a:rPr lang="en-US" dirty="0"/>
              <a:t>well if we know the exact number of values and that number is </a:t>
            </a:r>
            <a:r>
              <a:rPr lang="en-US" dirty="0" smtClean="0"/>
              <a:t>small</a:t>
            </a:r>
          </a:p>
          <a:p>
            <a:pPr marL="171450" indent="-171450">
              <a:buFont typeface="Arial" charset="0"/>
              <a:buChar char="•"/>
            </a:pPr>
            <a:r>
              <a:rPr lang="en-US" dirty="0" smtClean="0"/>
              <a:t>Tedious </a:t>
            </a:r>
            <a:r>
              <a:rPr lang="en-US" dirty="0"/>
              <a:t>if the number of </a:t>
            </a:r>
            <a:r>
              <a:rPr lang="en-US" dirty="0" smtClean="0"/>
              <a:t>values are </a:t>
            </a:r>
            <a:r>
              <a:rPr lang="en-US" dirty="0"/>
              <a:t>anything </a:t>
            </a:r>
            <a:r>
              <a:rPr lang="en-US" dirty="0" smtClean="0"/>
              <a:t>substantial </a:t>
            </a:r>
          </a:p>
          <a:p>
            <a:pPr marL="171450" indent="-171450">
              <a:buFont typeface="Arial" charset="0"/>
              <a:buChar char="•"/>
            </a:pPr>
            <a:r>
              <a:rPr lang="en-US" dirty="0" smtClean="0"/>
              <a:t>Alternative is summation </a:t>
            </a:r>
            <a:r>
              <a:rPr lang="en-US" dirty="0"/>
              <a:t>notation: </a:t>
            </a:r>
          </a:p>
          <a:p>
            <a:endParaRPr lang="en-US" dirty="0" smtClean="0"/>
          </a:p>
          <a:p>
            <a:endParaRPr lang="en-US" dirty="0" smtClean="0"/>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9" name="Picture 8"/>
          <p:cNvPicPr>
            <a:picLocks noChangeAspect="1"/>
          </p:cNvPicPr>
          <p:nvPr/>
        </p:nvPicPr>
        <p:blipFill>
          <a:blip r:embed="rId3"/>
          <a:stretch>
            <a:fillRect/>
          </a:stretch>
        </p:blipFill>
        <p:spPr>
          <a:xfrm>
            <a:off x="4953000" y="2800351"/>
            <a:ext cx="762819" cy="933450"/>
          </a:xfrm>
          <a:prstGeom prst="rect">
            <a:avLst/>
          </a:prstGeom>
        </p:spPr>
      </p:pic>
    </p:spTree>
    <p:extLst>
      <p:ext uri="{BB962C8B-B14F-4D97-AF65-F5344CB8AC3E}">
        <p14:creationId xmlns:p14="http://schemas.microsoft.com/office/powerpoint/2010/main" val="1776595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096715609"/>
                  </p:ext>
                </p:extLst>
              </p:nvPr>
            </p:nvGraphicFramePr>
            <p:xfrm>
              <a:off x="2895600" y="1181831"/>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096715609"/>
                  </p:ext>
                </p:extLst>
              </p:nvPr>
            </p:nvGraphicFramePr>
            <p:xfrm>
              <a:off x="2895600" y="1181831"/>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192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10417" t="-8197" r="-612500" b="-775410"/>
                          </a:stretch>
                        </a:blipFill>
                      </a:tcPr>
                    </a:tc>
                    <a:tc>
                      <a:txBody>
                        <a:bodyPr/>
                        <a:lstStyle/>
                        <a:p>
                          <a:endParaRPr lang="en-US"/>
                        </a:p>
                      </a:txBody>
                      <a:tcPr>
                        <a:blipFill rotWithShape="0">
                          <a:blip r:embed="rId2"/>
                          <a:stretch>
                            <a:fillRect l="-327473" t="-8197" r="-546154" b="-775410"/>
                          </a:stretch>
                        </a:blipFill>
                      </a:tcPr>
                    </a:tc>
                    <a:tc>
                      <a:txBody>
                        <a:bodyPr/>
                        <a:lstStyle/>
                        <a:p>
                          <a:endParaRPr lang="en-US"/>
                        </a:p>
                      </a:txBody>
                      <a:tcPr>
                        <a:blipFill rotWithShape="0">
                          <a:blip r:embed="rId2"/>
                          <a:stretch>
                            <a:fillRect l="-199487" t="-8197" r="-154872" b="-775410"/>
                          </a:stretch>
                        </a:blipFill>
                      </a:tcPr>
                    </a:tc>
                    <a:tc>
                      <a:txBody>
                        <a:bodyPr/>
                        <a:lstStyle/>
                        <a:p>
                          <a:endParaRPr lang="en-US"/>
                        </a:p>
                      </a:txBody>
                      <a:tcPr>
                        <a:blipFill rotWithShape="0">
                          <a:blip r:embed="rId2"/>
                          <a:stretch>
                            <a:fillRect l="-400000" t="-8197" r="-106849" b="-775410"/>
                          </a:stretch>
                        </a:blipFill>
                      </a:tcPr>
                    </a:tc>
                    <a:tc>
                      <a:txBody>
                        <a:bodyPr/>
                        <a:lstStyle/>
                        <a:p>
                          <a:endParaRPr lang="en-US"/>
                        </a:p>
                      </a:txBody>
                      <a:tcPr>
                        <a:blipFill rotWithShape="0">
                          <a:blip r:embed="rId2"/>
                          <a:stretch>
                            <a:fillRect l="-480263" t="-8197" r="-2632" b="-775410"/>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640080">
                    <a:tc>
                      <a:txBody>
                        <a:bodyPr/>
                        <a:lstStyle/>
                        <a:p>
                          <a:endParaRPr lang="en-US"/>
                        </a:p>
                      </a:txBody>
                      <a:tcPr>
                        <a:blipFill rotWithShape="0">
                          <a:blip r:embed="rId2"/>
                          <a:stretch>
                            <a:fillRect l="-2000" t="-411429" r="-784000" b="-1905"/>
                          </a:stretch>
                        </a:blipFill>
                      </a:tcPr>
                    </a:tc>
                    <a:tc>
                      <a:txBody>
                        <a:bodyPr/>
                        <a:lstStyle/>
                        <a:p>
                          <a:endParaRPr lang="en-US"/>
                        </a:p>
                      </a:txBody>
                      <a:tcPr>
                        <a:blipFill rotWithShape="0">
                          <a:blip r:embed="rId2"/>
                          <a:stretch>
                            <a:fillRect l="-102000" t="-411429" r="-684000" b="-1905"/>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Fallback>
      </mc:AlternateContent>
    </p:spTree>
    <p:extLst>
      <p:ext uri="{BB962C8B-B14F-4D97-AF65-F5344CB8AC3E}">
        <p14:creationId xmlns:p14="http://schemas.microsoft.com/office/powerpoint/2010/main" val="217780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3124200" y="1503993"/>
            <a:ext cx="4648200" cy="2592715"/>
          </a:xfrm>
          <a:prstGeom prst="rect">
            <a:avLst/>
          </a:prstGeom>
        </p:spPr>
      </p:pic>
    </p:spTree>
    <p:extLst>
      <p:ext uri="{BB962C8B-B14F-4D97-AF65-F5344CB8AC3E}">
        <p14:creationId xmlns:p14="http://schemas.microsoft.com/office/powerpoint/2010/main" val="9300400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smtClean="0"/>
              <a:t>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2"/>
          <a:stretch>
            <a:fillRect/>
          </a:stretch>
        </p:blipFill>
        <p:spPr>
          <a:xfrm>
            <a:off x="4343400" y="1373651"/>
            <a:ext cx="1685561" cy="1670050"/>
          </a:xfrm>
          <a:prstGeom prst="rect">
            <a:avLst/>
          </a:prstGeom>
        </p:spPr>
      </p:pic>
    </p:spTree>
    <p:extLst>
      <p:ext uri="{BB962C8B-B14F-4D97-AF65-F5344CB8AC3E}">
        <p14:creationId xmlns:p14="http://schemas.microsoft.com/office/powerpoint/2010/main" val="407810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Regression Equation: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3657600" y="1428750"/>
            <a:ext cx="4241580" cy="2490650"/>
          </a:xfrm>
          <a:prstGeom prst="rect">
            <a:avLst/>
          </a:prstGeom>
        </p:spPr>
      </p:pic>
    </p:spTree>
    <p:extLst>
      <p:ext uri="{BB962C8B-B14F-4D97-AF65-F5344CB8AC3E}">
        <p14:creationId xmlns:p14="http://schemas.microsoft.com/office/powerpoint/2010/main" val="17967005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Modeling and Machine Learning</a:t>
            </a:r>
            <a:endParaRPr lang="en-US" dirty="0"/>
          </a:p>
        </p:txBody>
      </p:sp>
      <p:sp>
        <p:nvSpPr>
          <p:cNvPr id="3" name="Text Placeholder 2"/>
          <p:cNvSpPr>
            <a:spLocks noGrp="1"/>
          </p:cNvSpPr>
          <p:nvPr>
            <p:ph type="body" sz="half" idx="2"/>
          </p:nvPr>
        </p:nvSpPr>
        <p:spPr/>
        <p:txBody>
          <a:bodyPr/>
          <a:lstStyle/>
          <a:p>
            <a:pPr marL="171450" lvl="0" indent="-171450" defTabSz="914400">
              <a:lnSpc>
                <a:spcPct val="100000"/>
              </a:lnSpc>
              <a:buFont typeface="Arial" charset="0"/>
              <a:buChar char="•"/>
            </a:pPr>
            <a:r>
              <a:rPr lang="en-US" dirty="0"/>
              <a:t>Simple linear regression serves as a good example of how we can take a set of values and fit a model to it in order to predict other </a:t>
            </a:r>
            <a:r>
              <a:rPr lang="en-US" dirty="0" smtClean="0"/>
              <a:t>values</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The </a:t>
            </a:r>
            <a:r>
              <a:rPr lang="en-US" dirty="0"/>
              <a:t>process of fitting a model to data, or looking at a set of known relationships and abstracting an equation that best approximates the relationship in order to predict new values, is also known as *training</a:t>
            </a:r>
            <a:r>
              <a:rPr lang="en-US" dirty="0" smtClean="0"/>
              <a:t>*</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Training </a:t>
            </a:r>
            <a:r>
              <a:rPr lang="en-US" dirty="0"/>
              <a:t>is used in *supervised* machine learning, as one already has related data in which to approximate a </a:t>
            </a:r>
            <a:r>
              <a:rPr lang="en-US" dirty="0" smtClean="0"/>
              <a:t>relationship</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If </a:t>
            </a:r>
            <a:r>
              <a:rPr lang="en-US" dirty="0"/>
              <a:t>one doesn't have such data, then the computer will have to make a best effort at finding relationships in what is known as *unsupervised* machine learning</a:t>
            </a:r>
            <a:endParaRPr lang="en-US" dirty="0" smtClean="0"/>
          </a:p>
          <a:p>
            <a:pPr marL="171450" lvl="0" indent="-171450" defTabSz="914400">
              <a:lnSpc>
                <a:spcPct val="100000"/>
              </a:lnSpc>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364329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good is our model?</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W</a:t>
            </a:r>
            <a:r>
              <a:rPr lang="en-US" dirty="0" smtClean="0"/>
              <a:t>e </a:t>
            </a:r>
            <a:r>
              <a:rPr lang="en-US" dirty="0"/>
              <a:t>can </a:t>
            </a:r>
            <a:r>
              <a:rPr lang="en-US" dirty="0" smtClean="0"/>
              <a:t>predict </a:t>
            </a:r>
            <a:r>
              <a:rPr lang="en-US" dirty="0"/>
              <a:t>a value of Y for a given X, </a:t>
            </a:r>
            <a:r>
              <a:rPr lang="en-US" dirty="0" smtClean="0"/>
              <a:t>but how close is it to the observed value of Y?</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To </a:t>
            </a:r>
            <a:r>
              <a:rPr lang="en-US" dirty="0"/>
              <a:t>measure how well the regression model fits the real data, we can look at the ratio of variance in the predicted values to the variance in the actual </a:t>
            </a:r>
            <a:r>
              <a:rPr lang="en-US" dirty="0" smtClean="0"/>
              <a:t>values:</a:t>
            </a:r>
            <a:endParaRPr lang="en-US" dirty="0"/>
          </a:p>
        </p:txBody>
      </p:sp>
      <p:sp>
        <p:nvSpPr>
          <p:cNvPr id="4" name="Text Placeholder 3"/>
          <p:cNvSpPr>
            <a:spLocks noGrp="1"/>
          </p:cNvSpPr>
          <p:nvPr>
            <p:ph type="body" sz="half" idx="11"/>
          </p:nvPr>
        </p:nvSpPr>
        <p:spPr/>
        <p:txBody>
          <a:bodyPr/>
          <a:lstStyle/>
          <a:p>
            <a:endParaRPr lang="en-US"/>
          </a:p>
        </p:txBody>
      </p:sp>
      <p:pic>
        <p:nvPicPr>
          <p:cNvPr id="11" name="Picture 10"/>
          <p:cNvPicPr>
            <a:picLocks noChangeAspect="1"/>
          </p:cNvPicPr>
          <p:nvPr/>
        </p:nvPicPr>
        <p:blipFill>
          <a:blip r:embed="rId3"/>
          <a:stretch>
            <a:fillRect/>
          </a:stretch>
        </p:blipFill>
        <p:spPr>
          <a:xfrm>
            <a:off x="3124200" y="2512629"/>
            <a:ext cx="4648200" cy="1101923"/>
          </a:xfrm>
          <a:prstGeom prst="rect">
            <a:avLst/>
          </a:prstGeom>
        </p:spPr>
      </p:pic>
    </p:spTree>
    <p:extLst>
      <p:ext uri="{BB962C8B-B14F-4D97-AF65-F5344CB8AC3E}">
        <p14:creationId xmlns:p14="http://schemas.microsoft.com/office/powerpoint/2010/main" val="39125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 of Determination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smtClean="0"/>
                  <a:t>Represented as R</a:t>
                </a:r>
                <a:r>
                  <a:rPr lang="en-US" baseline="30000" dirty="0" smtClean="0"/>
                  <a:t>2</a:t>
                </a:r>
                <a:r>
                  <a:rPr lang="en-US" dirty="0" smtClean="0"/>
                  <a:t> or r</a:t>
                </a:r>
                <a:r>
                  <a:rPr lang="en-US" baseline="30000" dirty="0" smtClean="0"/>
                  <a:t>2</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Percentage </a:t>
                </a:r>
                <a:r>
                  <a:rPr lang="en-US" dirty="0"/>
                  <a:t>of variance in Y accounted for by </a:t>
                </a:r>
                <a:r>
                  <a:rPr lang="en-US" dirty="0" smtClean="0"/>
                  <a:t>X</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Proportion of variance *not* accounted for by X is 1 </a:t>
                </a:r>
                <a:r>
                  <a:rPr lang="mr-IN" dirty="0" smtClean="0"/>
                  <a:t>–</a:t>
                </a:r>
                <a:r>
                  <a:rPr lang="en-US" dirty="0" smtClean="0"/>
                  <a:t> r</a:t>
                </a:r>
                <a:r>
                  <a:rPr lang="en-US" baseline="30000" dirty="0" smtClean="0"/>
                  <a:t>2</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Larger the value, the better the prediction</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If </a:t>
                </a:r>
                <a:r>
                  <a:rPr lang="en-US" dirty="0"/>
                  <a:t>we multiply the the proportion of variance in Y not accounted for by X </a:t>
                </a:r>
                <a:r>
                  <a:rPr lang="en-US" dirty="0" smtClean="0"/>
                  <a:t>(1 </a:t>
                </a:r>
                <a:r>
                  <a:rPr lang="mr-IN" dirty="0"/>
                  <a:t>–</a:t>
                </a:r>
                <a:r>
                  <a:rPr lang="en-US" dirty="0"/>
                  <a:t> </a:t>
                </a:r>
                <a:r>
                  <a:rPr lang="en-US" dirty="0" smtClean="0"/>
                  <a:t>r</a:t>
                </a:r>
                <a:r>
                  <a:rPr lang="en-US" baseline="30000" dirty="0" smtClean="0"/>
                  <a:t>2</a:t>
                </a:r>
                <a:r>
                  <a:rPr lang="en-US" dirty="0" smtClean="0"/>
                  <a:t>) </a:t>
                </a:r>
                <a:r>
                  <a:rPr lang="en-US" dirty="0"/>
                  <a:t>by the total variance of Y </a:t>
                </a:r>
                <a:r>
                  <a:rPr lang="en-US" dirty="0" smtClean="0"/>
                  <a:t>(</a:t>
                </a:r>
                <a14:m>
                  <m:oMath xmlns:m="http://schemas.openxmlformats.org/officeDocument/2006/math">
                    <m:sSubSup>
                      <m:sSubSupPr>
                        <m:ctrlPr>
                          <a:rPr lang="en-US" i="1" smtClean="0">
                            <a:latin typeface="Cambria Math" charset="0"/>
                          </a:rPr>
                        </m:ctrlPr>
                      </m:sSubSupPr>
                      <m:e>
                        <m:r>
                          <a:rPr lang="en-US" i="1" smtClean="0">
                            <a:latin typeface="Cambria Math" charset="0"/>
                            <a:ea typeface="Cambria Math" charset="0"/>
                            <a:cs typeface="Cambria Math" charset="0"/>
                          </a:rPr>
                          <m:t>𝜎</m:t>
                        </m:r>
                      </m:e>
                      <m:sub>
                        <m:r>
                          <a:rPr lang="en-US" b="0" i="1" smtClean="0">
                            <a:latin typeface="Cambria Math" charset="0"/>
                          </a:rPr>
                          <m:t>𝑌</m:t>
                        </m:r>
                      </m:sub>
                      <m:sup>
                        <m:r>
                          <a:rPr lang="en-US" b="0" i="1" smtClean="0">
                            <a:latin typeface="Cambria Math" charset="0"/>
                          </a:rPr>
                          <m:t>2</m:t>
                        </m:r>
                      </m:sup>
                    </m:sSubSup>
                  </m:oMath>
                </a14:m>
                <a:r>
                  <a:rPr lang="en-US" dirty="0" smtClean="0"/>
                  <a:t>), </a:t>
                </a:r>
                <a:r>
                  <a:rPr lang="en-US" dirty="0"/>
                  <a:t>you would have the variance in Y that has not been accounted for by </a:t>
                </a:r>
                <a:r>
                  <a:rPr lang="en-US" dirty="0" smtClean="0"/>
                  <a:t>X</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a:t>Taking the square root gives us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b="0" i="1" smtClean="0">
                            <a:latin typeface="Cambria Math" charset="0"/>
                          </a:rPr>
                          <m:t>𝑌</m:t>
                        </m:r>
                        <m:r>
                          <a:rPr lang="en-US" b="0" i="1" smtClean="0">
                            <a:latin typeface="Cambria Math" charset="0"/>
                          </a:rPr>
                          <m:t>  </m:t>
                        </m:r>
                      </m:sub>
                    </m:sSub>
                    <m:rad>
                      <m:radPr>
                        <m:degHide m:val="on"/>
                        <m:ctrlPr>
                          <a:rPr lang="en-US" i="1" smtClean="0">
                            <a:latin typeface="Cambria Math" charset="0"/>
                          </a:rPr>
                        </m:ctrlPr>
                      </m:radPr>
                      <m:deg/>
                      <m:e>
                        <m:r>
                          <m:rPr>
                            <m:nor/>
                          </m:rPr>
                          <a:rPr lang="en-US" b="0" i="0" smtClean="0">
                            <a:latin typeface="Cambria Math" charset="0"/>
                          </a:rPr>
                          <m:t>1</m:t>
                        </m:r>
                        <m:r>
                          <m:rPr>
                            <m:nor/>
                          </m:rPr>
                          <a:rPr lang="mr-IN" dirty="0"/>
                          <m:t>–</m:t>
                        </m:r>
                        <m:r>
                          <m:rPr>
                            <m:nor/>
                          </m:rPr>
                          <a:rPr lang="en-US" dirty="0"/>
                          <m:t> </m:t>
                        </m:r>
                        <m:r>
                          <m:rPr>
                            <m:nor/>
                          </m:rPr>
                          <a:rPr lang="en-US" dirty="0"/>
                          <m:t>r</m:t>
                        </m:r>
                        <m:r>
                          <m:rPr>
                            <m:nor/>
                          </m:rPr>
                          <a:rPr lang="en-US" baseline="30000" dirty="0"/>
                          <m:t>2</m:t>
                        </m:r>
                      </m:e>
                    </m:rad>
                  </m:oMath>
                </a14:m>
                <a:r>
                  <a:rPr lang="en-US" dirty="0" smtClean="0"/>
                  <a:t>which </a:t>
                </a:r>
                <a:r>
                  <a:rPr lang="en-US" dirty="0"/>
                  <a:t>is also known as the *standard error of the estimate (SE)* </a:t>
                </a:r>
                <a:endParaRPr lang="en-US" dirty="0" smtClean="0"/>
              </a:p>
              <a:p>
                <a:pPr marL="171450" indent="-171450" defTabSz="914400">
                  <a:lnSpc>
                    <a:spcPct val="100000"/>
                  </a:lnSpc>
                  <a:buFont typeface="Arial" charset="0"/>
                  <a:buChar char="•"/>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blipFill rotWithShape="0">
                <a:blip r:embed="rId3"/>
                <a:stretch>
                  <a:fillRect t="-184" r="-395"/>
                </a:stretch>
              </a:blipFill>
            </p:spPr>
            <p:txBody>
              <a:bodyPr/>
              <a:lstStyle/>
              <a:p>
                <a:r>
                  <a:rPr lang="en-US">
                    <a:noFill/>
                  </a:rPr>
                  <a:t> </a:t>
                </a:r>
              </a:p>
            </p:txBody>
          </p:sp>
        </mc:Fallback>
      </mc:AlternateContent>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695944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If the relationship between X and Y is linear (which it must be to make any sense out of generating a linear regression) *and* the error of predictions follow a normal distribution *and* the variance of the errors of prediction are the same throughout, then we can use the SE to place a confidence interval around the predicted value</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That </a:t>
            </a:r>
            <a:r>
              <a:rPr lang="en-US" dirty="0"/>
              <a:t>is, although we know that the predicted value for Y </a:t>
            </a:r>
            <a:r>
              <a:rPr lang="en-US" dirty="0" smtClean="0"/>
              <a:t>(</a:t>
            </a:r>
            <a:r>
              <a:rPr lang="en-US" dirty="0" err="1" smtClean="0"/>
              <a:t>Y_hat</a:t>
            </a:r>
            <a:r>
              <a:rPr lang="en-US" dirty="0" smtClean="0"/>
              <a:t>) </a:t>
            </a:r>
            <a:r>
              <a:rPr lang="en-US" dirty="0"/>
              <a:t>is not likely to be the exact value, we can determine a range of values for </a:t>
            </a:r>
            <a:r>
              <a:rPr lang="en-US" dirty="0" err="1" smtClean="0"/>
              <a:t>Y_hat</a:t>
            </a:r>
            <a:r>
              <a:rPr lang="en-US" dirty="0" smtClean="0"/>
              <a:t> </a:t>
            </a:r>
            <a:r>
              <a:rPr lang="en-US" dirty="0"/>
              <a:t>that the actual value for Y is likely to be.</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This </a:t>
            </a:r>
            <a:r>
              <a:rPr lang="en-US" dirty="0"/>
              <a:t>is a function of the variance in Y not accounted for by X, or the SE</a:t>
            </a:r>
            <a:endParaRPr lang="en-US" dirty="0" smtClean="0"/>
          </a:p>
          <a:p>
            <a:pPr marL="171450" indent="-171450" defTabSz="914400">
              <a:lnSpc>
                <a:spcPct val="100000"/>
              </a:lnSpc>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0988099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T</a:t>
            </a:r>
            <a:r>
              <a:rPr lang="en-US" dirty="0" smtClean="0"/>
              <a:t>ake </a:t>
            </a:r>
            <a:r>
              <a:rPr lang="en-US" dirty="0"/>
              <a:t>the predicted value for Y </a:t>
            </a:r>
            <a:r>
              <a:rPr lang="en-US" dirty="0" smtClean="0"/>
              <a:t>(</a:t>
            </a:r>
            <a:r>
              <a:rPr lang="en-US" dirty="0" err="1" smtClean="0"/>
              <a:t>Y_hat</a:t>
            </a:r>
            <a:r>
              <a:rPr lang="en-US" dirty="0" smtClean="0"/>
              <a:t>) </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Assuming </a:t>
            </a:r>
            <a:r>
              <a:rPr lang="en-US" dirty="0"/>
              <a:t>the error variance is normally distributed around the predicted value, find the Z-score associated with the confidence interval (CI) we are interested in </a:t>
            </a:r>
            <a:endParaRPr lang="en-US" dirty="0" smtClean="0"/>
          </a:p>
          <a:p>
            <a:pPr marL="628650" lvl="1" indent="-171450" defTabSz="914400">
              <a:buFont typeface="Arial" charset="0"/>
              <a:buChar char="•"/>
            </a:pPr>
            <a:r>
              <a:rPr lang="en-US" dirty="0" smtClean="0"/>
              <a:t>For </a:t>
            </a:r>
            <a:r>
              <a:rPr lang="en-US" dirty="0"/>
              <a:t>a 95% CI we would use Z = 1.96 as can be seen in a table of normal </a:t>
            </a:r>
            <a:r>
              <a:rPr lang="en-US" dirty="0" smtClean="0"/>
              <a:t>distribution</a:t>
            </a:r>
            <a:endParaRPr lang="en-US" dirty="0"/>
          </a:p>
          <a:p>
            <a:pPr marL="171450" indent="-171450" defTabSz="914400">
              <a:buFont typeface="Arial" charset="0"/>
              <a:buChar char="•"/>
            </a:pPr>
            <a:endParaRPr lang="en-US" dirty="0" smtClean="0"/>
          </a:p>
          <a:p>
            <a:pPr marL="171450" indent="-171450" defTabSz="914400">
              <a:lnSpc>
                <a:spcPct val="100000"/>
              </a:lnSpc>
              <a:buFont typeface="Arial" charset="0"/>
              <a:buChar char="•"/>
            </a:pPr>
            <a:r>
              <a:rPr lang="en-US" dirty="0" smtClean="0"/>
              <a:t>Create </a:t>
            </a:r>
            <a:r>
              <a:rPr lang="en-US" dirty="0"/>
              <a:t>a range of scores around </a:t>
            </a:r>
            <a:r>
              <a:rPr lang="en-US" dirty="0" err="1" smtClean="0"/>
              <a:t>Y_hat</a:t>
            </a:r>
            <a:r>
              <a:rPr lang="en-US" dirty="0" smtClean="0"/>
              <a:t> </a:t>
            </a:r>
            <a:r>
              <a:rPr lang="en-US" dirty="0"/>
              <a:t>in </a:t>
            </a:r>
            <a:r>
              <a:rPr lang="en-US" dirty="0" smtClean="0"/>
              <a:t>which we can be 95% confident the true value of Y exists</a:t>
            </a:r>
          </a:p>
          <a:p>
            <a:pPr marL="171450" indent="-171450" defTabSz="914400">
              <a:buFont typeface="Arial" charset="0"/>
              <a:buChar char="•"/>
            </a:pPr>
            <a:endParaRPr lang="en-US" dirty="0" smtClean="0"/>
          </a:p>
          <a:p>
            <a:pPr marL="171450" indent="-171450" defTabSz="914400">
              <a:buFont typeface="Arial" charset="0"/>
              <a:buChar char="•"/>
            </a:pPr>
            <a:r>
              <a:rPr lang="en-US" dirty="0" smtClean="0"/>
              <a:t>The </a:t>
            </a:r>
            <a:r>
              <a:rPr lang="en-US" dirty="0"/>
              <a:t>equation to do this </a:t>
            </a:r>
            <a:r>
              <a:rPr lang="en-US" dirty="0" smtClean="0"/>
              <a:t>is: </a:t>
            </a: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4572000" y="2952750"/>
            <a:ext cx="2286000" cy="415990"/>
          </a:xfrm>
          <a:prstGeom prst="rect">
            <a:avLst/>
          </a:prstGeom>
        </p:spPr>
      </p:pic>
    </p:spTree>
    <p:extLst>
      <p:ext uri="{BB962C8B-B14F-4D97-AF65-F5344CB8AC3E}">
        <p14:creationId xmlns:p14="http://schemas.microsoft.com/office/powerpoint/2010/main" val="11401717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defTabSz="914400">
              <a:lnSpc>
                <a:spcPct val="100000"/>
              </a:lnSpc>
            </a:pPr>
            <a:r>
              <a:rPr lang="en-US" dirty="0"/>
              <a:t>So if we had a predicted value </a:t>
            </a:r>
            <a:r>
              <a:rPr lang="en-US" dirty="0" err="1" smtClean="0"/>
              <a:t>Y_hat</a:t>
            </a:r>
            <a:r>
              <a:rPr lang="en-US" dirty="0" smtClean="0"/>
              <a:t> </a:t>
            </a:r>
            <a:r>
              <a:rPr lang="en-US" dirty="0"/>
              <a:t>of 6 and a SE of 1, we could be 95% certain that the true value of Y is in the range</a:t>
            </a:r>
            <a:r>
              <a:rPr lang="en-US" dirty="0" smtClean="0"/>
              <a:t>:</a:t>
            </a:r>
          </a:p>
          <a:p>
            <a:pPr defTabSz="914400">
              <a:lnSpc>
                <a:spcPct val="100000"/>
              </a:lnSpc>
            </a:pPr>
            <a:endParaRPr lang="en-US" dirty="0"/>
          </a:p>
          <a:p>
            <a:pPr defTabSz="914400">
              <a:lnSpc>
                <a:spcPct val="100000"/>
              </a:lnSpc>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657600" y="1748203"/>
            <a:ext cx="2673494" cy="1766272"/>
          </a:xfrm>
          <a:prstGeom prst="rect">
            <a:avLst/>
          </a:prstGeom>
        </p:spPr>
      </p:pic>
    </p:spTree>
    <p:extLst>
      <p:ext uri="{BB962C8B-B14F-4D97-AF65-F5344CB8AC3E}">
        <p14:creationId xmlns:p14="http://schemas.microsoft.com/office/powerpoint/2010/main" val="576463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a:t>W</a:t>
            </a:r>
            <a:r>
              <a:rPr lang="en-US" dirty="0" smtClean="0"/>
              <a:t>hat </a:t>
            </a:r>
            <a:r>
              <a:rPr lang="en-US" dirty="0"/>
              <a:t>if we don’t know exactly how </a:t>
            </a:r>
            <a:r>
              <a:rPr lang="en-US" dirty="0" smtClean="0"/>
              <a:t>many </a:t>
            </a:r>
            <a:r>
              <a:rPr lang="en-US" dirty="0"/>
              <a:t>numbers there are in the set? </a:t>
            </a:r>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9" name="Picture 8"/>
          <p:cNvPicPr>
            <a:picLocks noChangeAspect="1"/>
          </p:cNvPicPr>
          <p:nvPr/>
        </p:nvPicPr>
        <p:blipFill>
          <a:blip r:embed="rId3"/>
          <a:stretch>
            <a:fillRect/>
          </a:stretch>
        </p:blipFill>
        <p:spPr>
          <a:xfrm>
            <a:off x="4572000" y="2038350"/>
            <a:ext cx="703217" cy="863600"/>
          </a:xfrm>
          <a:prstGeom prst="rect">
            <a:avLst/>
          </a:prstGeom>
        </p:spPr>
      </p:pic>
    </p:spTree>
    <p:extLst>
      <p:ext uri="{BB962C8B-B14F-4D97-AF65-F5344CB8AC3E}">
        <p14:creationId xmlns:p14="http://schemas.microsoft.com/office/powerpoint/2010/main" val="17886826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range of values for Y with a 95% CI given for the following known values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81727865"/>
              </p:ext>
            </p:extLst>
          </p:nvPr>
        </p:nvGraphicFramePr>
        <p:xfrm>
          <a:off x="3962400" y="1581150"/>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334953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577759866"/>
                  </p:ext>
                </p:extLst>
              </p:nvPr>
            </p:nvGraphicFramePr>
            <p:xfrm>
              <a:off x="762000" y="1181831"/>
              <a:ext cx="7494402" cy="3238246"/>
            </p:xfrm>
            <a:graphic>
              <a:graphicData uri="http://schemas.openxmlformats.org/drawingml/2006/table">
                <a:tbl>
                  <a:tblPr firstRow="1" bandRow="1">
                    <a:tableStyleId>{5C22544A-7EE6-4342-B048-85BDC9FD1C3A}</a:tableStyleId>
                  </a:tblPr>
                  <a:tblGrid>
                    <a:gridCol w="633724"/>
                    <a:gridCol w="634050"/>
                    <a:gridCol w="605203"/>
                    <a:gridCol w="578533"/>
                    <a:gridCol w="1236216"/>
                    <a:gridCol w="924438"/>
                    <a:gridCol w="960746"/>
                    <a:gridCol w="960746"/>
                    <a:gridCol w="960746"/>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m:oMathPara>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2.6</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c>
                      <a:txBody>
                        <a:bodyPr/>
                        <a:lstStyle/>
                        <a:p>
                          <a:r>
                            <a:rPr lang="en-US" dirty="0" smtClean="0"/>
                            <a:t>6.8</a:t>
                          </a:r>
                          <a:endParaRPr lang="en-US" dirty="0"/>
                        </a:p>
                      </a:txBody>
                      <a:tcPr/>
                    </a:tc>
                    <a:tc>
                      <a:txBody>
                        <a:bodyPr/>
                        <a:lstStyle/>
                        <a:p>
                          <a:r>
                            <a:rPr lang="en-US" dirty="0" smtClean="0"/>
                            <a:t>7.84</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5.4</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1.2</a:t>
                          </a:r>
                          <a:endParaRPr lang="en-US" dirty="0"/>
                        </a:p>
                      </a:txBody>
                      <a:tcPr/>
                    </a:tc>
                    <a:tc>
                      <a:txBody>
                        <a:bodyPr/>
                        <a:lstStyle/>
                        <a:p>
                          <a:r>
                            <a:rPr lang="en-US" dirty="0" smtClean="0"/>
                            <a:t>7.84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r>
                            <a:rPr lang="en-US" dirty="0" smtClean="0"/>
                            <a:t>Sum = 19.6</a:t>
                          </a:r>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577759866"/>
                  </p:ext>
                </p:extLst>
              </p:nvPr>
            </p:nvGraphicFramePr>
            <p:xfrm>
              <a:off x="762000" y="1181831"/>
              <a:ext cx="7494402" cy="3238246"/>
            </p:xfrm>
            <a:graphic>
              <a:graphicData uri="http://schemas.openxmlformats.org/drawingml/2006/table">
                <a:tbl>
                  <a:tblPr firstRow="1" bandRow="1">
                    <a:tableStyleId>{5C22544A-7EE6-4342-B048-85BDC9FD1C3A}</a:tableStyleId>
                  </a:tblPr>
                  <a:tblGrid>
                    <a:gridCol w="633724"/>
                    <a:gridCol w="634050"/>
                    <a:gridCol w="605203"/>
                    <a:gridCol w="578533"/>
                    <a:gridCol w="1236216"/>
                    <a:gridCol w="924438"/>
                    <a:gridCol w="960746"/>
                    <a:gridCol w="960746"/>
                    <a:gridCol w="960746"/>
                  </a:tblGrid>
                  <a:tr h="373126">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12121" t="-8197" r="-936364" b="-798361"/>
                          </a:stretch>
                        </a:blipFill>
                      </a:tcPr>
                    </a:tc>
                    <a:tc>
                      <a:txBody>
                        <a:bodyPr/>
                        <a:lstStyle/>
                        <a:p>
                          <a:endParaRPr lang="en-US"/>
                        </a:p>
                      </a:txBody>
                      <a:tcPr>
                        <a:blipFill rotWithShape="0">
                          <a:blip r:embed="rId2"/>
                          <a:stretch>
                            <a:fillRect l="-325263" t="-8197" r="-875789" b="-798361"/>
                          </a:stretch>
                        </a:blipFill>
                      </a:tcPr>
                    </a:tc>
                    <a:tc>
                      <a:txBody>
                        <a:bodyPr/>
                        <a:lstStyle/>
                        <a:p>
                          <a:endParaRPr lang="en-US"/>
                        </a:p>
                      </a:txBody>
                      <a:tcPr>
                        <a:blipFill rotWithShape="0">
                          <a:blip r:embed="rId2"/>
                          <a:stretch>
                            <a:fillRect l="-199015" t="-8197" r="-309852" b="-798361"/>
                          </a:stretch>
                        </a:blipFill>
                      </a:tcPr>
                    </a:tc>
                    <a:tc>
                      <a:txBody>
                        <a:bodyPr/>
                        <a:lstStyle/>
                        <a:p>
                          <a:endParaRPr lang="en-US"/>
                        </a:p>
                      </a:txBody>
                      <a:tcPr>
                        <a:blipFill rotWithShape="0">
                          <a:blip r:embed="rId2"/>
                          <a:stretch>
                            <a:fillRect l="-399342" t="-8197" r="-313816" b="-798361"/>
                          </a:stretch>
                        </a:blipFill>
                      </a:tcPr>
                    </a:tc>
                    <a:tc>
                      <a:txBody>
                        <a:bodyPr/>
                        <a:lstStyle/>
                        <a:p>
                          <a:endParaRPr lang="en-US"/>
                        </a:p>
                      </a:txBody>
                      <a:tcPr>
                        <a:blipFill rotWithShape="0">
                          <a:blip r:embed="rId2"/>
                          <a:stretch>
                            <a:fillRect l="-480380" t="-8197" r="-201899" b="-798361"/>
                          </a:stretch>
                        </a:blipFill>
                      </a:tcPr>
                    </a:tc>
                    <a:tc>
                      <a:txBody>
                        <a:bodyPr/>
                        <a:lstStyle/>
                        <a:p>
                          <a:endParaRPr lang="en-US"/>
                        </a:p>
                      </a:txBody>
                      <a:tcPr>
                        <a:blipFill rotWithShape="0">
                          <a:blip r:embed="rId2"/>
                          <a:stretch>
                            <a:fillRect l="-584076" t="-8197" r="-103185" b="-798361"/>
                          </a:stretch>
                        </a:blipFill>
                      </a:tcPr>
                    </a:tc>
                    <a:tc>
                      <a:txBody>
                        <a:bodyPr/>
                        <a:lstStyle/>
                        <a:p>
                          <a:endParaRPr lang="en-US"/>
                        </a:p>
                      </a:txBody>
                      <a:tcPr>
                        <a:blipFill rotWithShape="0">
                          <a:blip r:embed="rId2"/>
                          <a:stretch>
                            <a:fillRect l="-679747" t="-8197" r="-2532" b="-798361"/>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2.6</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c>
                      <a:txBody>
                        <a:bodyPr/>
                        <a:lstStyle/>
                        <a:p>
                          <a:r>
                            <a:rPr lang="en-US" dirty="0" smtClean="0"/>
                            <a:t>6.8</a:t>
                          </a:r>
                          <a:endParaRPr lang="en-US" dirty="0"/>
                        </a:p>
                      </a:txBody>
                      <a:tcPr/>
                    </a:tc>
                    <a:tc>
                      <a:txBody>
                        <a:bodyPr/>
                        <a:lstStyle/>
                        <a:p>
                          <a:r>
                            <a:rPr lang="en-US" dirty="0" smtClean="0"/>
                            <a:t>7.84</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5.4</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1.2</a:t>
                          </a:r>
                          <a:endParaRPr lang="en-US" dirty="0"/>
                        </a:p>
                      </a:txBody>
                      <a:tcPr/>
                    </a:tc>
                    <a:tc>
                      <a:txBody>
                        <a:bodyPr/>
                        <a:lstStyle/>
                        <a:p>
                          <a:r>
                            <a:rPr lang="en-US" dirty="0" smtClean="0"/>
                            <a:t>7.84</a:t>
                          </a:r>
                          <a:endParaRPr lang="en-US" dirty="0"/>
                        </a:p>
                      </a:txBody>
                      <a:tcPr/>
                    </a:tc>
                  </a:tr>
                  <a:tr h="640080">
                    <a:tc>
                      <a:txBody>
                        <a:bodyPr/>
                        <a:lstStyle/>
                        <a:p>
                          <a:endParaRPr lang="en-US"/>
                        </a:p>
                      </a:txBody>
                      <a:tcPr>
                        <a:blipFill rotWithShape="0">
                          <a:blip r:embed="rId2"/>
                          <a:stretch>
                            <a:fillRect l="-1923" t="-412381" r="-1086538" b="-14286"/>
                          </a:stretch>
                        </a:blipFill>
                      </a:tcPr>
                    </a:tc>
                    <a:tc>
                      <a:txBody>
                        <a:bodyPr/>
                        <a:lstStyle/>
                        <a:p>
                          <a:endParaRPr lang="en-US"/>
                        </a:p>
                      </a:txBody>
                      <a:tcPr>
                        <a:blipFill rotWithShape="0">
                          <a:blip r:embed="rId2"/>
                          <a:stretch>
                            <a:fillRect l="-101923" t="-412381" r="-986538" b="-14286"/>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r>
                            <a:rPr lang="en-US" dirty="0" smtClean="0"/>
                            <a:t>Sum = 19.6</a:t>
                          </a:r>
                          <a:endParaRPr lang="en-US" dirty="0"/>
                        </a:p>
                      </a:txBody>
                      <a:tcPr/>
                    </a:tc>
                  </a:tr>
                </a:tbl>
              </a:graphicData>
            </a:graphic>
          </p:graphicFrame>
        </mc:Fallback>
      </mc:AlternateContent>
    </p:spTree>
    <p:extLst>
      <p:ext uri="{BB962C8B-B14F-4D97-AF65-F5344CB8AC3E}">
        <p14:creationId xmlns:p14="http://schemas.microsoft.com/office/powerpoint/2010/main" val="1799158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4118400" y="1143001"/>
            <a:ext cx="2659800" cy="3429001"/>
          </a:xfrm>
          <a:prstGeom prst="rect">
            <a:avLst/>
          </a:prstGeom>
        </p:spPr>
      </p:pic>
    </p:spTree>
    <p:extLst>
      <p:ext uri="{BB962C8B-B14F-4D97-AF65-F5344CB8AC3E}">
        <p14:creationId xmlns:p14="http://schemas.microsoft.com/office/powerpoint/2010/main" val="1891949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and Unsupervised Machine Learning</a:t>
            </a:r>
            <a:endParaRPr lang="en-US" dirty="0"/>
          </a:p>
        </p:txBody>
      </p:sp>
      <p:sp>
        <p:nvSpPr>
          <p:cNvPr id="3" name="Text Placeholder 2"/>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9520018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Anaconda - </a:t>
            </a:r>
            <a:r>
              <a:rPr lang="en-US" dirty="0"/>
              <a:t>https://</a:t>
            </a:r>
            <a:r>
              <a:rPr lang="en-US" dirty="0" err="1" smtClean="0"/>
              <a:t>www.continuum.io</a:t>
            </a:r>
            <a:r>
              <a:rPr lang="en-US" dirty="0" smtClean="0"/>
              <a:t>/downloads</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4" y="1086729"/>
            <a:ext cx="5925671" cy="3930467"/>
          </a:xfrm>
          <a:prstGeom prst="rect">
            <a:avLst/>
          </a:prstGeom>
        </p:spPr>
      </p:pic>
    </p:spTree>
    <p:extLst>
      <p:ext uri="{BB962C8B-B14F-4D97-AF65-F5344CB8AC3E}">
        <p14:creationId xmlns:p14="http://schemas.microsoft.com/office/powerpoint/2010/main" val="1525626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2"/>
          </p:nvPr>
        </p:nvSpPr>
        <p:spPr/>
        <p:txBody>
          <a:bodyPr/>
          <a:lstStyle/>
          <a:p>
            <a:r>
              <a:rPr lang="en-US" dirty="0" smtClean="0"/>
              <a:t>Use link to c9.io emailed to you to create account (no credit card needed)</a:t>
            </a:r>
          </a:p>
          <a:p>
            <a:r>
              <a:rPr lang="en-US" dirty="0" smtClean="0"/>
              <a:t>Get </a:t>
            </a:r>
            <a:r>
              <a:rPr lang="en-US" dirty="0" err="1" smtClean="0"/>
              <a:t>Jupyter</a:t>
            </a:r>
            <a:r>
              <a:rPr lang="en-US" dirty="0"/>
              <a:t> Notebook running on Cloud9 (</a:t>
            </a:r>
            <a:r>
              <a:rPr lang="en-US" dirty="0">
                <a:hlinkClick r:id="rId2"/>
              </a:rPr>
              <a:t>https://</a:t>
            </a:r>
            <a:r>
              <a:rPr lang="en-US" dirty="0" smtClean="0">
                <a:hlinkClick r:id="rId2"/>
              </a:rPr>
              <a:t>community.c9.io/t/how-to-get-jupyter-notebook-to-run-on-c9/6518/3)</a:t>
            </a:r>
            <a:endParaRPr lang="en-US" dirty="0"/>
          </a:p>
          <a:p>
            <a:r>
              <a:rPr lang="en-US" dirty="0" smtClean="0"/>
              <a:t>Use WGET or CURL </a:t>
            </a:r>
            <a:r>
              <a:rPr lang="mr-IN" dirty="0" smtClean="0"/>
              <a:t>–</a:t>
            </a:r>
            <a:r>
              <a:rPr lang="en-US" dirty="0" smtClean="0"/>
              <a:t>O for downloading </a:t>
            </a:r>
            <a:r>
              <a:rPr lang="en-US" dirty="0" err="1" smtClean="0"/>
              <a:t>Conda</a:t>
            </a:r>
            <a:endParaRPr lang="en-US" dirty="0" smtClean="0"/>
          </a:p>
          <a:p>
            <a:r>
              <a:rPr lang="en-US" dirty="0" smtClean="0"/>
              <a:t>CHMOD as needed to make it executable</a:t>
            </a:r>
          </a:p>
          <a:p>
            <a:r>
              <a:rPr lang="en-US" dirty="0" smtClean="0"/>
              <a:t>Logout and click password reset to set password for account</a:t>
            </a:r>
          </a:p>
          <a:p>
            <a:r>
              <a:rPr lang="en-US" dirty="0" smtClean="0"/>
              <a:t>Use IE for running notebook</a:t>
            </a:r>
          </a:p>
          <a:p>
            <a:endParaRPr lang="en-US" dirty="0"/>
          </a:p>
        </p:txBody>
      </p:sp>
      <p:sp>
        <p:nvSpPr>
          <p:cNvPr id="4" name="Text Placeholder 3"/>
          <p:cNvSpPr>
            <a:spLocks noGrp="1"/>
          </p:cNvSpPr>
          <p:nvPr>
            <p:ph type="body" sz="half" idx="11"/>
          </p:nvPr>
        </p:nvSpPr>
        <p:spPr/>
        <p:txBody>
          <a:bodyPr/>
          <a:lstStyle/>
          <a:p>
            <a:r>
              <a:rPr lang="en-US" dirty="0" smtClean="0"/>
              <a:t>Setup</a:t>
            </a:r>
            <a:endParaRPr lang="en-US" dirty="0"/>
          </a:p>
        </p:txBody>
      </p:sp>
    </p:spTree>
    <p:extLst>
      <p:ext uri="{BB962C8B-B14F-4D97-AF65-F5344CB8AC3E}">
        <p14:creationId xmlns:p14="http://schemas.microsoft.com/office/powerpoint/2010/main" val="68751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 Analytics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2338055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Ecosystem for Machine Learning</a:t>
            </a:r>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522649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comfortable with Python</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3010486" y="2002824"/>
            <a:ext cx="3655937" cy="430887"/>
          </a:xfrm>
          <a:prstGeom prst="rect">
            <a:avLst/>
          </a:prstGeom>
        </p:spPr>
        <p:txBody>
          <a:bodyPr vert="horz" wrap="none" rtlCol="0" anchor="b">
            <a:spAutoFit/>
          </a:bodyPr>
          <a:lstStyle/>
          <a:p>
            <a:pPr>
              <a:spcBef>
                <a:spcPct val="0"/>
              </a:spcBef>
            </a:pPr>
            <a:r>
              <a:rPr lang="en-US" sz="2200" dirty="0">
                <a:solidFill>
                  <a:srgbClr val="AD0000"/>
                </a:solidFill>
                <a:latin typeface="Helvetica Neue Bold Condensed"/>
                <a:ea typeface="+mj-ea"/>
                <a:cs typeface="Helvetica Neue Bold Condensed"/>
              </a:rPr>
              <a:t>http://</a:t>
            </a:r>
            <a:r>
              <a:rPr lang="en-US" sz="2200" dirty="0" err="1">
                <a:solidFill>
                  <a:srgbClr val="AD0000"/>
                </a:solidFill>
                <a:latin typeface="Helvetica Neue Bold Condensed"/>
                <a:ea typeface="+mj-ea"/>
                <a:cs typeface="Helvetica Neue Bold Condensed"/>
              </a:rPr>
              <a:t>www.practicepython.org</a:t>
            </a: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3378107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for Machine Learning</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3010486" y="2002824"/>
            <a:ext cx="3523722" cy="430887"/>
          </a:xfrm>
          <a:prstGeom prst="rect">
            <a:avLst/>
          </a:prstGeom>
        </p:spPr>
        <p:txBody>
          <a:bodyPr vert="horz" wrap="none" rtlCol="0" anchor="b">
            <a:spAutoFit/>
          </a:bodyPr>
          <a:lstStyle/>
          <a:p>
            <a:pPr>
              <a:spcBef>
                <a:spcPct val="0"/>
              </a:spcBef>
            </a:pPr>
            <a:r>
              <a:rPr lang="en-US" sz="2200" dirty="0" err="1" smtClean="0">
                <a:solidFill>
                  <a:srgbClr val="AD0000"/>
                </a:solidFill>
                <a:latin typeface="Helvetica Neue Bold Condensed"/>
                <a:ea typeface="+mj-ea"/>
                <a:cs typeface="Helvetica Neue Bold Condensed"/>
              </a:rPr>
              <a:t>conda</a:t>
            </a:r>
            <a:r>
              <a:rPr lang="en-US" sz="2200" dirty="0" smtClean="0">
                <a:solidFill>
                  <a:srgbClr val="AD0000"/>
                </a:solidFill>
                <a:latin typeface="Helvetica Neue Bold Condensed"/>
                <a:ea typeface="+mj-ea"/>
                <a:cs typeface="Helvetica Neue Bold Condensed"/>
              </a:rPr>
              <a:t> install what is missing </a:t>
            </a: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59965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Easy to </a:t>
            </a:r>
            <a:r>
              <a:rPr lang="en-US" dirty="0"/>
              <a:t>specify </a:t>
            </a:r>
            <a:r>
              <a:rPr lang="en-US" dirty="0" smtClean="0"/>
              <a:t>operations </a:t>
            </a:r>
            <a:r>
              <a:rPr lang="en-US" dirty="0"/>
              <a:t>to apply to a set of </a:t>
            </a:r>
            <a:r>
              <a:rPr lang="en-US" dirty="0" smtClean="0"/>
              <a:t>numbers</a:t>
            </a:r>
          </a:p>
          <a:p>
            <a:pPr marL="171450" indent="-171450">
              <a:buFont typeface="Arial" charset="0"/>
              <a:buChar char="•"/>
            </a:pPr>
            <a:r>
              <a:rPr lang="en-US" dirty="0" smtClean="0"/>
              <a:t>Don’t need to </a:t>
            </a:r>
            <a:r>
              <a:rPr lang="en-US" dirty="0"/>
              <a:t>know beforehand how many numbers there are. </a:t>
            </a:r>
            <a:endParaRPr lang="en-US" dirty="0" smtClean="0"/>
          </a:p>
          <a:p>
            <a:pPr marL="171450" indent="-171450">
              <a:buFont typeface="Arial" charset="0"/>
              <a:buChar char="•"/>
            </a:pPr>
            <a:r>
              <a:rPr lang="en-US" dirty="0" smtClean="0"/>
              <a:t>For </a:t>
            </a:r>
            <a:r>
              <a:rPr lang="en-US" dirty="0"/>
              <a:t>example, if we want to specify the average of a set of values, we could write: </a:t>
            </a:r>
          </a:p>
          <a:p>
            <a:endParaRPr lang="en-US" dirty="0" smtClean="0"/>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4343400" y="2187247"/>
            <a:ext cx="1524000" cy="1226207"/>
          </a:xfrm>
          <a:prstGeom prst="rect">
            <a:avLst/>
          </a:prstGeom>
        </p:spPr>
      </p:pic>
    </p:spTree>
    <p:extLst>
      <p:ext uri="{BB962C8B-B14F-4D97-AF65-F5344CB8AC3E}">
        <p14:creationId xmlns:p14="http://schemas.microsoft.com/office/powerpoint/2010/main" val="1969147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a:t>
            </a:r>
            <a:endParaRPr lang="en-US" dirty="0"/>
          </a:p>
        </p:txBody>
      </p:sp>
      <p:sp>
        <p:nvSpPr>
          <p:cNvPr id="3" name="Text Placeholder 2"/>
          <p:cNvSpPr>
            <a:spLocks noGrp="1"/>
          </p:cNvSpPr>
          <p:nvPr>
            <p:ph type="body" sz="half" idx="1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45515"/>
            <a:ext cx="4438052" cy="20002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926539"/>
            <a:ext cx="1727200" cy="838200"/>
          </a:xfrm>
          <a:prstGeom prst="rect">
            <a:avLst/>
          </a:prstGeom>
        </p:spPr>
      </p:pic>
      <p:sp>
        <p:nvSpPr>
          <p:cNvPr id="6" name="TextBox 5"/>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538236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a:t>
            </a:r>
            <a:endParaRPr lang="en-US" dirty="0"/>
          </a:p>
        </p:txBody>
      </p:sp>
      <p:sp>
        <p:nvSpPr>
          <p:cNvPr id="3" name="Text Placeholder 2"/>
          <p:cNvSpPr>
            <a:spLocks noGrp="1"/>
          </p:cNvSpPr>
          <p:nvPr>
            <p:ph type="body" sz="half" idx="11"/>
          </p:nvPr>
        </p:nvSpPr>
        <p:spPr/>
        <p:txBody>
          <a:bodyPr/>
          <a:lstStyle/>
          <a:p>
            <a:endParaRPr lang="en-US"/>
          </a:p>
        </p:txBody>
      </p:sp>
      <p:sp>
        <p:nvSpPr>
          <p:cNvPr id="6" name="TextBox 5"/>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58" y="1282700"/>
            <a:ext cx="5283200" cy="29591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2038350"/>
            <a:ext cx="1739900" cy="1054100"/>
          </a:xfrm>
          <a:prstGeom prst="rect">
            <a:avLst/>
          </a:prstGeom>
        </p:spPr>
      </p:pic>
    </p:spTree>
    <p:extLst>
      <p:ext uri="{BB962C8B-B14F-4D97-AF65-F5344CB8AC3E}">
        <p14:creationId xmlns:p14="http://schemas.microsoft.com/office/powerpoint/2010/main" val="16557072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t>
            </a:r>
            <a:r>
              <a:rPr lang="en-US" dirty="0" smtClean="0"/>
              <a:t>and </a:t>
            </a:r>
            <a:r>
              <a:rPr lang="en-US" dirty="0" err="1" smtClean="0"/>
              <a:t>Scipy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64713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Data </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3102660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Statistics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175961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5882435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Data</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4939139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121718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Model Performance</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888042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Metrics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087434178"/>
      </p:ext>
    </p:extLst>
  </p:cSld>
  <p:clrMapOvr>
    <a:masterClrMapping/>
  </p:clrMapOvr>
</p:sld>
</file>

<file path=ppt/theme/theme1.xml><?xml version="1.0" encoding="utf-8"?>
<a:theme xmlns:a="http://schemas.openxmlformats.org/drawingml/2006/main" name="UofL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nchor="b">
        <a:normAutofit/>
      </a:bodyPr>
      <a:lstStyle>
        <a:defPPr marL="0" marR="0" indent="0" algn="ctr" defTabSz="457200" rtl="0" eaLnBrk="1" fontAlgn="auto" latinLnBrk="0" hangingPunct="1">
          <a:lnSpc>
            <a:spcPct val="100000"/>
          </a:lnSpc>
          <a:spcBef>
            <a:spcPct val="0"/>
          </a:spcBef>
          <a:spcAft>
            <a:spcPts val="0"/>
          </a:spcAft>
          <a:buClrTx/>
          <a:buSzTx/>
          <a:buFontTx/>
          <a:buNone/>
          <a:tabLst/>
          <a:defRPr kumimoji="0" sz="3200" b="0" i="0" u="none" strike="noStrike" kern="1200" cap="none" spc="0" normalizeH="0" baseline="0" noProof="0" dirty="0" smtClean="0">
            <a:ln>
              <a:noFill/>
            </a:ln>
            <a:solidFill>
              <a:schemeClr val="bg1"/>
            </a:solidFill>
            <a:effectLst/>
            <a:uLnTx/>
            <a:uFillTx/>
            <a:latin typeface="Helvetica Neue Bold Condensed"/>
            <a:ea typeface="+mj-ea"/>
            <a:cs typeface="Helvetica Neue Bold Condensed"/>
          </a:defRPr>
        </a:defPPr>
      </a:lstStyle>
    </a:txDef>
  </a:objectDefaults>
  <a:extraClrSchemeLst/>
</a:theme>
</file>

<file path=ppt/theme/theme2.xml><?xml version="1.0" encoding="utf-8"?>
<a:theme xmlns:a="http://schemas.openxmlformats.org/drawingml/2006/main" name="Whit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nchor="b"/>
      <a:lstStyle>
        <a:defPPr marL="0" marR="0" indent="0" algn="l" defTabSz="457200" rtl="0" eaLnBrk="1" fontAlgn="auto" latinLnBrk="0" hangingPunct="1">
          <a:lnSpc>
            <a:spcPct val="100000"/>
          </a:lnSpc>
          <a:spcBef>
            <a:spcPct val="0"/>
          </a:spcBef>
          <a:spcAft>
            <a:spcPts val="0"/>
          </a:spcAft>
          <a:buClrTx/>
          <a:buSzTx/>
          <a:buFontTx/>
          <a:buNone/>
          <a:tabLst/>
          <a:defRPr kumimoji="0"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defRPr>
        </a:defPPr>
      </a:lstStyle>
    </a:txDef>
  </a:objectDefaults>
  <a:extraClrSchemeLst/>
</a:theme>
</file>

<file path=ppt/theme/theme3.xml><?xml version="1.0" encoding="utf-8"?>
<a:theme xmlns:a="http://schemas.openxmlformats.org/drawingml/2006/main" name="Black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CMU-Q PowerPoint Template 16x9 co-brand-QF</Template>
  <TotalTime>1821</TotalTime>
  <Words>10396</Words>
  <Application>Microsoft Macintosh PowerPoint</Application>
  <PresentationFormat>On-screen Show (16:9)</PresentationFormat>
  <Paragraphs>1069</Paragraphs>
  <Slides>110</Slides>
  <Notes>60</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110</vt:i4>
      </vt:variant>
    </vt:vector>
  </HeadingPairs>
  <TitlesOfParts>
    <vt:vector size="121" baseType="lpstr">
      <vt:lpstr>Calibri</vt:lpstr>
      <vt:lpstr>Cambria Math</vt:lpstr>
      <vt:lpstr>Helvetica Neue</vt:lpstr>
      <vt:lpstr>Helvetica Neue Bold Condensed</vt:lpstr>
      <vt:lpstr>HelveticaNeueLT Std</vt:lpstr>
      <vt:lpstr>HelveticaNeueLT Std Med Cn</vt:lpstr>
      <vt:lpstr>Mangal</vt:lpstr>
      <vt:lpstr>Arial</vt:lpstr>
      <vt:lpstr>UofL PowerPoint Template</vt:lpstr>
      <vt:lpstr>White Theme</vt:lpstr>
      <vt:lpstr>Black Theme</vt:lpstr>
      <vt:lpstr>PowerPoint Presentation</vt:lpstr>
      <vt:lpstr>Introduction</vt:lpstr>
      <vt:lpstr>Verizon Data Breach Report</vt:lpstr>
      <vt:lpstr>Introduction to Basic Statistics</vt:lpstr>
      <vt:lpstr>Variables</vt:lpstr>
      <vt:lpstr>Levels of Measurement</vt:lpstr>
      <vt:lpstr>Notation and Summation Sign</vt:lpstr>
      <vt:lpstr>Notation and Summation Sign</vt:lpstr>
      <vt:lpstr>Notation and Summation Sign</vt:lpstr>
      <vt:lpstr>Notation and Summation Sign</vt:lpstr>
      <vt:lpstr>Notation and Summation Sign</vt:lpstr>
      <vt:lpstr>Describing Datasets</vt:lpstr>
      <vt:lpstr>Central Tendency - Mean or Expected Score</vt:lpstr>
      <vt:lpstr>Central Tendency – Problems with Mean</vt:lpstr>
      <vt:lpstr>Central Tendency - Median</vt:lpstr>
      <vt:lpstr>Central Tendency – Median Example</vt:lpstr>
      <vt:lpstr>Central Tendency - Mode</vt:lpstr>
      <vt:lpstr>Variability - Range</vt:lpstr>
      <vt:lpstr>Variability – Variance</vt:lpstr>
      <vt:lpstr>Variability – Standard Deviation</vt:lpstr>
      <vt:lpstr>Z-Score</vt:lpstr>
      <vt:lpstr>Variability – Z-score</vt:lpstr>
      <vt:lpstr>Variability – Z-score</vt:lpstr>
      <vt:lpstr>Skewness and Kurtosis</vt:lpstr>
      <vt:lpstr>Skewness and Kurtosis – Positive Skew</vt:lpstr>
      <vt:lpstr>Skewness and Kurtosis – Negative Skew</vt:lpstr>
      <vt:lpstr>Skewness and Kurtosis</vt:lpstr>
      <vt:lpstr>Distributions - Frequency</vt:lpstr>
      <vt:lpstr>Distributions - Frequency</vt:lpstr>
      <vt:lpstr>Distributions – Frequency Plots</vt:lpstr>
      <vt:lpstr>Distributions – Frequency Plots Example</vt:lpstr>
      <vt:lpstr>Distributions - Frequency</vt:lpstr>
      <vt:lpstr>Distributions - Frequency</vt:lpstr>
      <vt:lpstr>Distributions - Quantitative or Qualitative</vt:lpstr>
      <vt:lpstr>Distributions - Qualitative</vt:lpstr>
      <vt:lpstr>Distributions – Qualitative - Exampe</vt:lpstr>
      <vt:lpstr>Distributions – Quantitative, Discrete Bernoulli</vt:lpstr>
      <vt:lpstr>Distributions – Bernoulli Example</vt:lpstr>
      <vt:lpstr>Distributions - Bernoulli</vt:lpstr>
      <vt:lpstr>Distributions - Poisson</vt:lpstr>
      <vt:lpstr>Distributions – Poisson - Example</vt:lpstr>
      <vt:lpstr>Distributions - Poisson</vt:lpstr>
      <vt:lpstr>Distributions - Poisson</vt:lpstr>
      <vt:lpstr>Distributions - Poisson</vt:lpstr>
      <vt:lpstr>Distributions - Continuous</vt:lpstr>
      <vt:lpstr>Distributions – Normal (Gaussian)</vt:lpstr>
      <vt:lpstr>Distributions – Normal (Gaussian)</vt:lpstr>
      <vt:lpstr>Correlation</vt:lpstr>
      <vt:lpstr>Correlation</vt:lpstr>
      <vt:lpstr>Correlation - Pearson Product-Moment Correlation </vt:lpstr>
      <vt:lpstr>Correlation - Pearson Product-Moment Correlation </vt:lpstr>
      <vt:lpstr>Correlation - Pearson Product-Moment Correlation </vt:lpstr>
      <vt:lpstr>Correlation - Pearson Product-Moment Correlation </vt:lpstr>
      <vt:lpstr>Correlation - Pearson Product-Moment Correlation </vt:lpstr>
      <vt:lpstr>Correlation - Pearson Product-Moment Correlation </vt:lpstr>
      <vt:lpstr>Self-Quiz</vt:lpstr>
      <vt:lpstr>Self-Quiz</vt:lpstr>
      <vt:lpstr>Self-Quiz</vt:lpstr>
      <vt:lpstr>Self-Quiz</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Self-Quiz</vt:lpstr>
      <vt:lpstr>Self-Quiz</vt:lpstr>
      <vt:lpstr>Self-Quiz</vt:lpstr>
      <vt:lpstr>Self-Quiz</vt:lpstr>
      <vt:lpstr>Self-Quiz</vt:lpstr>
      <vt:lpstr>Statistical Modeling and Machine Learning</vt:lpstr>
      <vt:lpstr>How good is our model?</vt:lpstr>
      <vt:lpstr>Coefficient of Determination</vt:lpstr>
      <vt:lpstr>Standard Error of Measurement</vt:lpstr>
      <vt:lpstr>Standard Error of Measurement</vt:lpstr>
      <vt:lpstr>Standard Error of Measurement</vt:lpstr>
      <vt:lpstr>Self-Quiz</vt:lpstr>
      <vt:lpstr>Self-Quiz</vt:lpstr>
      <vt:lpstr>Self-Quiz</vt:lpstr>
      <vt:lpstr>Supervised and Unsupervised Machine Learning</vt:lpstr>
      <vt:lpstr>Install Anaconda - https://www.continuum.io/downloads</vt:lpstr>
      <vt:lpstr>PowerPoint Presentation</vt:lpstr>
      <vt:lpstr>Hands On Data Analytics</vt:lpstr>
      <vt:lpstr>Python Ecosystem for Machine Learning</vt:lpstr>
      <vt:lpstr>Get comfortable with Python</vt:lpstr>
      <vt:lpstr>Setup for Machine Learning</vt:lpstr>
      <vt:lpstr>Ecosystem</vt:lpstr>
      <vt:lpstr>Ecosystem</vt:lpstr>
      <vt:lpstr>Python and Scipy</vt:lpstr>
      <vt:lpstr>Loading Data </vt:lpstr>
      <vt:lpstr>Descriptive Statistics</vt:lpstr>
      <vt:lpstr>Visualizations</vt:lpstr>
      <vt:lpstr>Prepare Data</vt:lpstr>
      <vt:lpstr>Feature Selection</vt:lpstr>
      <vt:lpstr>Evaluate Model Performance</vt:lpstr>
      <vt:lpstr>Performance Metrics</vt:lpstr>
      <vt:lpstr>Spot Check Classification Algorithms</vt:lpstr>
      <vt:lpstr>Spot Check Regression Algorithms</vt:lpstr>
      <vt:lpstr>Compare Machine Learning Algorithms</vt:lpstr>
      <vt:lpstr>Automate Workflows with Pipelines</vt:lpstr>
      <vt:lpstr>Improve Performance with Ensembles</vt:lpstr>
      <vt:lpstr>Improve Performance with Algorithm Tuning</vt:lpstr>
      <vt:lpstr>Save and Load Model</vt:lpstr>
      <vt:lpstr>Predictive Model Template</vt:lpstr>
      <vt:lpstr>Regression Case Study</vt:lpstr>
      <vt:lpstr>Binary Classification Case Study</vt:lpstr>
      <vt:lpstr>PowerPoint Presentation</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Daniel Phelps</dc:creator>
  <cp:keywords/>
  <dc:description/>
  <cp:lastModifiedBy>Daniel Phelps</cp:lastModifiedBy>
  <cp:revision>192</cp:revision>
  <dcterms:created xsi:type="dcterms:W3CDTF">2017-04-14T08:39:00Z</dcterms:created>
  <dcterms:modified xsi:type="dcterms:W3CDTF">2017-05-16T09:41:01Z</dcterms:modified>
  <cp:category/>
</cp:coreProperties>
</file>